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04" r:id="rId1"/>
    <p:sldMasterId id="2147484222" r:id="rId2"/>
    <p:sldMasterId id="2147484255" r:id="rId3"/>
    <p:sldMasterId id="2147484273" r:id="rId4"/>
    <p:sldMasterId id="2147484303" r:id="rId5"/>
    <p:sldMasterId id="2147484321" r:id="rId6"/>
  </p:sldMasterIdLst>
  <p:sldIdLst>
    <p:sldId id="256" r:id="rId7"/>
    <p:sldId id="257" r:id="rId8"/>
    <p:sldId id="265" r:id="rId9"/>
    <p:sldId id="258" r:id="rId10"/>
    <p:sldId id="259" r:id="rId11"/>
    <p:sldId id="271" r:id="rId12"/>
    <p:sldId id="260" r:id="rId13"/>
    <p:sldId id="261" r:id="rId14"/>
    <p:sldId id="262" r:id="rId15"/>
    <p:sldId id="263" r:id="rId16"/>
    <p:sldId id="266" r:id="rId17"/>
    <p:sldId id="270" r:id="rId18"/>
    <p:sldId id="281" r:id="rId19"/>
    <p:sldId id="276" r:id="rId20"/>
    <p:sldId id="278" r:id="rId21"/>
    <p:sldId id="279" r:id="rId22"/>
    <p:sldId id="267" r:id="rId23"/>
    <p:sldId id="268" r:id="rId24"/>
    <p:sldId id="264" r:id="rId25"/>
    <p:sldId id="282" r:id="rId26"/>
    <p:sldId id="269" r:id="rId27"/>
    <p:sldId id="272" r:id="rId28"/>
    <p:sldId id="274"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0" clrIdx="0">
    <p:extLst>
      <p:ext uri="{19B8F6BF-5375-455C-9EA6-DF929625EA0E}">
        <p15:presenceInfo xmlns:p15="http://schemas.microsoft.com/office/powerpoint/2012/main" userId="33bb9445ab8857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64" autoAdjust="0"/>
  </p:normalViewPr>
  <p:slideViewPr>
    <p:cSldViewPr snapToGrid="0">
      <p:cViewPr varScale="1">
        <p:scale>
          <a:sx n="73" d="100"/>
          <a:sy n="73" d="100"/>
        </p:scale>
        <p:origin x="61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2378725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011478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87963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027927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128436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991420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04933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526509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516757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08036052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35872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627083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747119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09415081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03-Sep-20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97442312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03-Sep-20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757083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36717-4B59-43D4-A172-536329BC3841}" type="datetimeFigureOut">
              <a:rPr lang="en-US" smtClean="0"/>
              <a:t>03-Sep-20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60397280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74627030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615647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174951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7484947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72A36717-4B59-43D4-A172-536329BC3841}" type="datetimeFigureOut">
              <a:rPr lang="en-US" smtClean="0"/>
              <a:t>03-Sep-20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070244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811086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0419739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2848592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85890267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1293601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1616798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26633241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03-Sep-20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535145388"/>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03-Sep-20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923690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2A36717-4B59-43D4-A172-536329BC3841}" type="datetimeFigureOut">
              <a:rPr lang="en-US" smtClean="0"/>
              <a:t>03-Sep-20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85272981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19905257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4926941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908971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15236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403082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B2A64F2-5E79-4D25-869B-965C59677CDE}"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399601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579171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2A36717-4B59-43D4-A172-536329BC3841}" type="datetimeFigureOut">
              <a:rPr lang="en-US" smtClean="0"/>
              <a:t>03-Sep-20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027689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2A36717-4B59-43D4-A172-536329BC3841}" type="datetimeFigureOut">
              <a:rPr lang="en-US" smtClean="0"/>
              <a:t>03-Sep-20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1419954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1233078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8577108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5508975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03-Sep-20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9285015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0159308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68370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653535241"/>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03-Sep-20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597698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03-Sep-20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6622932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2A36717-4B59-43D4-A172-536329BC3841}" type="datetimeFigureOut">
              <a:rPr lang="en-US" smtClean="0"/>
              <a:t>03-Sep-20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69872352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533501513"/>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0244397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6799731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42357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03-Sep-20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174803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B2A64F2-5E79-4D25-869B-965C59677CDE}"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0486434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3638661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2A36717-4B59-43D4-A172-536329BC3841}" type="datetimeFigureOut">
              <a:rPr lang="en-US" smtClean="0"/>
              <a:t>03-Sep-20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5202484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2A36717-4B59-43D4-A172-536329BC3841}" type="datetimeFigureOut">
              <a:rPr lang="en-US" smtClean="0"/>
              <a:t>03-Sep-20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4831890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1526434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32326671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08287073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5464943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4146027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24880824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36717-4B59-43D4-A172-536329BC3841}" type="datetimeFigureOut">
              <a:rPr lang="en-US" smtClean="0"/>
              <a:t>03-Sep-20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061792232"/>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03-Sep-20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007846474"/>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03-Sep-20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1265956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36717-4B59-43D4-A172-536329BC3841}" type="datetimeFigureOut">
              <a:rPr lang="en-US" smtClean="0"/>
              <a:t>03-Sep-20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987984214"/>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535500057"/>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3449216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144108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8184983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5767883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1070064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1247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456798807"/>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319695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478539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8770107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10034589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2549725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1979551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86177722"/>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03-Sep-20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013759199"/>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03-Sep-20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8060090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36717-4B59-43D4-A172-536329BC3841}" type="datetimeFigureOut">
              <a:rPr lang="en-US" smtClean="0"/>
              <a:t>03-Sep-20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64501278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5068782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783323550"/>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9649816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03-Sep-20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8478105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2623767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72A36717-4B59-43D4-A172-536329BC3841}" type="datetimeFigureOut">
              <a:rPr lang="en-US" smtClean="0"/>
              <a:t>03-Sep-20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4889820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365910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03-Sep-20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32326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3.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3.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6.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2A36717-4B59-43D4-A172-536329BC3841}" type="datetimeFigureOut">
              <a:rPr lang="en-US" smtClean="0"/>
              <a:t>03-Sep-20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3405118298"/>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 id="2147484220" r:id="rId16"/>
    <p:sldLayoutId id="214748422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72A36717-4B59-43D4-A172-536329BC3841}" type="datetimeFigureOut">
              <a:rPr lang="en-US" smtClean="0"/>
              <a:t>03-Sep-20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2737588806"/>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2A36717-4B59-43D4-A172-536329BC3841}" type="datetimeFigureOut">
              <a:rPr lang="en-US" smtClean="0"/>
              <a:t>03-Sep-20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3901402621"/>
      </p:ext>
    </p:extLst>
  </p:cSld>
  <p:clrMap bg1="dk1" tx1="lt1" bg2="dk2" tx2="lt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 id="2147484267" r:id="rId12"/>
    <p:sldLayoutId id="2147484268" r:id="rId13"/>
    <p:sldLayoutId id="2147484269" r:id="rId14"/>
    <p:sldLayoutId id="2147484270" r:id="rId15"/>
    <p:sldLayoutId id="2147484271" r:id="rId16"/>
    <p:sldLayoutId id="2147484272"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2A36717-4B59-43D4-A172-536329BC3841}" type="datetimeFigureOut">
              <a:rPr lang="en-US" smtClean="0"/>
              <a:t>03-Sep-20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1941634450"/>
      </p:ext>
    </p:extLst>
  </p:cSld>
  <p:clrMap bg1="dk1" tx1="lt1" bg2="dk2"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2A36717-4B59-43D4-A172-536329BC3841}" type="datetimeFigureOut">
              <a:rPr lang="en-US" smtClean="0"/>
              <a:t>03-Sep-20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3067899431"/>
      </p:ext>
    </p:extLst>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 id="2147484315" r:id="rId12"/>
    <p:sldLayoutId id="2147484316" r:id="rId13"/>
    <p:sldLayoutId id="2147484317" r:id="rId14"/>
    <p:sldLayoutId id="2147484318" r:id="rId15"/>
    <p:sldLayoutId id="2147484319" r:id="rId16"/>
    <p:sldLayoutId id="214748432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72A36717-4B59-43D4-A172-536329BC3841}" type="datetimeFigureOut">
              <a:rPr lang="en-US" smtClean="0"/>
              <a:t>03-Sep-20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891809259"/>
      </p:ext>
    </p:extLst>
  </p:cSld>
  <p:clrMap bg1="dk1" tx1="lt1" bg2="dk2"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84.xml"/><Relationship Id="rId1" Type="http://schemas.openxmlformats.org/officeDocument/2006/relationships/themeOverride" Target="../theme/themeOverride2.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4.xml"/><Relationship Id="rId1" Type="http://schemas.openxmlformats.org/officeDocument/2006/relationships/themeOverride" Target="../theme/themeOverride3.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9.xml"/><Relationship Id="rId1" Type="http://schemas.openxmlformats.org/officeDocument/2006/relationships/themeOverride" Target="../theme/themeOverride4.xml"/><Relationship Id="rId6" Type="http://schemas.microsoft.com/office/2007/relationships/hdphoto" Target="../media/hdphoto12.wdp"/><Relationship Id="rId5" Type="http://schemas.openxmlformats.org/officeDocument/2006/relationships/image" Target="../media/image17.png"/><Relationship Id="rId4" Type="http://schemas.microsoft.com/office/2007/relationships/hdphoto" Target="../media/hdphoto11.wdp"/></Relationships>
</file>

<file path=ppt/slides/_rels/slide18.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themeOverride" Target="../theme/themeOverride5.xml"/><Relationship Id="rId6" Type="http://schemas.microsoft.com/office/2007/relationships/hdphoto" Target="../media/hdphoto14.wdp"/><Relationship Id="rId5" Type="http://schemas.openxmlformats.org/officeDocument/2006/relationships/image" Target="../media/image19.png"/><Relationship Id="rId4" Type="http://schemas.microsoft.com/office/2007/relationships/hdphoto" Target="../media/hdphoto13.wdp"/></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84.xml"/><Relationship Id="rId1" Type="http://schemas.openxmlformats.org/officeDocument/2006/relationships/themeOverride" Target="../theme/themeOverride6.xml"/><Relationship Id="rId4" Type="http://schemas.microsoft.com/office/2007/relationships/hdphoto" Target="../media/hdphoto16.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3.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84.xml"/><Relationship Id="rId1" Type="http://schemas.openxmlformats.org/officeDocument/2006/relationships/themeOverride" Target="../theme/themeOverride1.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30629"/>
            <a:ext cx="11325498" cy="3372226"/>
          </a:xfrm>
        </p:spPr>
        <p:txBody>
          <a:bodyPr>
            <a:normAutofit/>
          </a:bodyPr>
          <a:lstStyle/>
          <a:p>
            <a:r>
              <a:rPr lang="en-US" sz="4800" dirty="0" smtClean="0"/>
              <a:t>Market Risk and Analysis</a:t>
            </a:r>
            <a:br>
              <a:rPr lang="en-US" sz="4800" dirty="0" smtClean="0"/>
            </a:br>
            <a:r>
              <a:rPr lang="en-US" sz="4000" dirty="0" smtClean="0"/>
              <a:t>-</a:t>
            </a:r>
            <a:r>
              <a:rPr lang="en-US" sz="3200" smtClean="0"/>
              <a:t>By </a:t>
            </a:r>
            <a:r>
              <a:rPr lang="en-US" sz="3200" smtClean="0"/>
              <a:t>SANKALP RAJ MATTA</a:t>
            </a:r>
            <a:endParaRPr lang="en-US" sz="3200" dirty="0"/>
          </a:p>
        </p:txBody>
      </p:sp>
      <p:sp>
        <p:nvSpPr>
          <p:cNvPr id="3" name="Subtitle 2"/>
          <p:cNvSpPr>
            <a:spLocks noGrp="1"/>
          </p:cNvSpPr>
          <p:nvPr>
            <p:ph type="subTitle" idx="1"/>
          </p:nvPr>
        </p:nvSpPr>
        <p:spPr>
          <a:xfrm>
            <a:off x="1077685" y="587829"/>
            <a:ext cx="10705012" cy="2220686"/>
          </a:xfrm>
        </p:spPr>
        <p:txBody>
          <a:bodyPr>
            <a:normAutofit/>
          </a:bodyPr>
          <a:lstStyle/>
          <a:p>
            <a:r>
              <a:rPr lang="en-US" sz="8000" dirty="0" smtClean="0"/>
              <a:t>Café Chain Analysis </a:t>
            </a:r>
            <a:endParaRPr lang="en-US" sz="8000" dirty="0"/>
          </a:p>
        </p:txBody>
      </p:sp>
    </p:spTree>
    <p:extLst>
      <p:ext uri="{BB962C8B-B14F-4D97-AF65-F5344CB8AC3E}">
        <p14:creationId xmlns:p14="http://schemas.microsoft.com/office/powerpoint/2010/main" val="272206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795" y="3824"/>
            <a:ext cx="10948851" cy="1881051"/>
          </a:xfrm>
        </p:spPr>
        <p:txBody>
          <a:bodyPr>
            <a:normAutofit fontScale="90000"/>
          </a:bodyPr>
          <a:lstStyle/>
          <a:p>
            <a:r>
              <a:rPr lang="en-US" u="sng" dirty="0" smtClean="0"/>
              <a:t>Daily Distribution of Total Revenue over a Month</a:t>
            </a:r>
            <a:r>
              <a:rPr lang="en-US" dirty="0" smtClean="0"/>
              <a:t/>
            </a:r>
            <a:br>
              <a:rPr lang="en-US" dirty="0" smtClean="0"/>
            </a:br>
            <a:r>
              <a:rPr lang="en-US" sz="2400" dirty="0" smtClean="0"/>
              <a:t>The sales each day throughout the month have a zig zag distribution with a constant variance except for the </a:t>
            </a:r>
            <a:r>
              <a:rPr lang="en-US" sz="2400" dirty="0" smtClean="0">
                <a:solidFill>
                  <a:srgbClr val="FFC000"/>
                </a:solidFill>
              </a:rPr>
              <a:t>Last Day of the month</a:t>
            </a:r>
            <a:r>
              <a:rPr lang="en-US" sz="2400" dirty="0" smtClean="0"/>
              <a:t>, when we observe a sudden drop in the sales of the café. </a:t>
            </a:r>
            <a:endParaRPr lang="en-US" dirty="0"/>
          </a:p>
        </p:txBody>
      </p:sp>
      <p:pic>
        <p:nvPicPr>
          <p:cNvPr id="4" name="slide8" descr="each month end ">
            <a:extLst>
              <a:ext uri="{FF2B5EF4-FFF2-40B4-BE49-F238E27FC236}">
                <a16:creationId xmlns:a16="http://schemas.microsoft.com/office/drawing/2014/main" id="{76000629-9A5C-4736-831E-1507B71EAC64}"/>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tretch/>
        </p:blipFill>
        <p:spPr>
          <a:xfrm>
            <a:off x="561890" y="1884875"/>
            <a:ext cx="11212769" cy="4809147"/>
          </a:xfrm>
          <a:prstGeom prst="rect">
            <a:avLst/>
          </a:prstGeom>
        </p:spPr>
      </p:pic>
    </p:spTree>
    <p:extLst>
      <p:ext uri="{BB962C8B-B14F-4D97-AF65-F5344CB8AC3E}">
        <p14:creationId xmlns:p14="http://schemas.microsoft.com/office/powerpoint/2010/main" val="283150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 y="1041009"/>
            <a:ext cx="12177932" cy="1933303"/>
          </a:xfrm>
        </p:spPr>
        <p:txBody>
          <a:bodyPr>
            <a:normAutofit fontScale="90000"/>
          </a:bodyPr>
          <a:lstStyle/>
          <a:p>
            <a:pPr algn="ctr"/>
            <a:r>
              <a:rPr lang="en-US" b="1" u="sng" dirty="0" smtClean="0"/>
              <a:t>Trends of the Revenue generated each day of the week</a:t>
            </a:r>
            <a:br>
              <a:rPr lang="en-US" b="1" u="sng" dirty="0" smtClean="0"/>
            </a:br>
            <a:r>
              <a:rPr lang="en-US" sz="2400" dirty="0" smtClean="0"/>
              <a:t>On scrutiny, we infer that </a:t>
            </a:r>
            <a:r>
              <a:rPr lang="en-US" sz="2400" dirty="0" smtClean="0">
                <a:solidFill>
                  <a:schemeClr val="accent1">
                    <a:lumMod val="50000"/>
                  </a:schemeClr>
                </a:solidFill>
              </a:rPr>
              <a:t>Saturdays</a:t>
            </a:r>
            <a:r>
              <a:rPr lang="en-US" sz="2400" dirty="0" smtClean="0"/>
              <a:t> are the largest sale catchers. A positive trend of sales can be observed as the weekend starts and this trend declines and reaches stability along with the commencement of weekdays. </a:t>
            </a:r>
            <a:br>
              <a:rPr lang="en-US" sz="2400" dirty="0" smtClean="0"/>
            </a:br>
            <a:r>
              <a:rPr lang="en-US" sz="2400" dirty="0" smtClean="0"/>
              <a:t>Top 2 days for revenue to the Café are</a:t>
            </a:r>
            <a:r>
              <a:rPr lang="en-US" sz="2400" dirty="0" smtClean="0">
                <a:solidFill>
                  <a:srgbClr val="FFFF00"/>
                </a:solidFill>
              </a:rPr>
              <a:t> Saturday </a:t>
            </a:r>
            <a:r>
              <a:rPr lang="en-US" sz="2400" dirty="0" smtClean="0"/>
              <a:t>followed by </a:t>
            </a:r>
            <a:r>
              <a:rPr lang="en-US" sz="2400" dirty="0" smtClean="0">
                <a:solidFill>
                  <a:srgbClr val="FFFF00"/>
                </a:solidFill>
              </a:rPr>
              <a:t>Sunday</a:t>
            </a:r>
            <a:r>
              <a:rPr lang="en-US" sz="2400" dirty="0" smtClean="0"/>
              <a:t>.</a:t>
            </a:r>
            <a:r>
              <a:rPr lang="en-US" b="1" u="sng" dirty="0" smtClean="0"/>
              <a:t/>
            </a:r>
            <a:br>
              <a:rPr lang="en-US" b="1" u="sng" dirty="0" smtClean="0"/>
            </a:br>
            <a:endParaRPr lang="en-US" b="1" u="sng" dirty="0"/>
          </a:p>
        </p:txBody>
      </p:sp>
      <p:pic>
        <p:nvPicPr>
          <p:cNvPr id="4" name="slide10" descr="Sheet 10">
            <a:extLst>
              <a:ext uri="{FF2B5EF4-FFF2-40B4-BE49-F238E27FC236}">
                <a16:creationId xmlns:a16="http://schemas.microsoft.com/office/drawing/2014/main" id="{1B290C5B-737A-4931-8582-11E324B2593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b="-2615"/>
          <a:stretch/>
        </p:blipFill>
        <p:spPr>
          <a:xfrm>
            <a:off x="1339740" y="2405575"/>
            <a:ext cx="9759670" cy="4417256"/>
          </a:xfrm>
          <a:prstGeom prst="rect">
            <a:avLst/>
          </a:prstGeom>
        </p:spPr>
      </p:pic>
    </p:spTree>
    <p:extLst>
      <p:ext uri="{BB962C8B-B14F-4D97-AF65-F5344CB8AC3E}">
        <p14:creationId xmlns:p14="http://schemas.microsoft.com/office/powerpoint/2010/main" val="4119623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63770"/>
            <a:ext cx="10018713" cy="1752599"/>
          </a:xfrm>
        </p:spPr>
        <p:txBody>
          <a:bodyPr>
            <a:normAutofit/>
          </a:bodyPr>
          <a:lstStyle/>
          <a:p>
            <a:r>
              <a:rPr lang="en-US" b="1" u="sng" dirty="0">
                <a:solidFill>
                  <a:schemeClr val="accent1">
                    <a:lumMod val="50000"/>
                  </a:schemeClr>
                </a:solidFill>
              </a:rPr>
              <a:t>Exploratory data analysis- Annual data at a glance</a:t>
            </a:r>
            <a:endParaRPr lang="en-US" u="sng" dirty="0">
              <a:solidFill>
                <a:schemeClr val="accent1">
                  <a:lumMod val="50000"/>
                </a:schemeClr>
              </a:solidFill>
            </a:endParaRPr>
          </a:p>
        </p:txBody>
      </p:sp>
      <p:sp>
        <p:nvSpPr>
          <p:cNvPr id="3" name="Content Placeholder 2"/>
          <p:cNvSpPr>
            <a:spLocks noGrp="1"/>
          </p:cNvSpPr>
          <p:nvPr>
            <p:ph idx="1"/>
          </p:nvPr>
        </p:nvSpPr>
        <p:spPr>
          <a:xfrm>
            <a:off x="1484311" y="2438399"/>
            <a:ext cx="10018713" cy="3860410"/>
          </a:xfrm>
        </p:spPr>
        <p:txBody>
          <a:bodyPr>
            <a:normAutofit fontScale="92500" lnSpcReduction="10000"/>
          </a:bodyPr>
          <a:lstStyle/>
          <a:p>
            <a:pPr marL="285750" indent="-285750"/>
            <a:r>
              <a:rPr lang="en-IN" sz="3000" b="1" dirty="0"/>
              <a:t>Total revenue</a:t>
            </a:r>
            <a:r>
              <a:rPr lang="en-IN" sz="4300" b="1" dirty="0">
                <a:solidFill>
                  <a:srgbClr val="00B0F0"/>
                </a:solidFill>
              </a:rPr>
              <a:t> </a:t>
            </a:r>
            <a:r>
              <a:rPr lang="en-IN" sz="3000" b="1" dirty="0">
                <a:solidFill>
                  <a:schemeClr val="accent1">
                    <a:lumMod val="50000"/>
                  </a:schemeClr>
                </a:solidFill>
              </a:rPr>
              <a:t>INR 3,28,05,895</a:t>
            </a:r>
          </a:p>
          <a:p>
            <a:pPr marL="285750" indent="-285750"/>
            <a:r>
              <a:rPr lang="en-IN" sz="3000" b="1" dirty="0"/>
              <a:t>Total quantity sold </a:t>
            </a:r>
            <a:r>
              <a:rPr lang="en-IN" sz="3000" b="1" dirty="0">
                <a:solidFill>
                  <a:schemeClr val="accent1">
                    <a:lumMod val="50000"/>
                  </a:schemeClr>
                </a:solidFill>
              </a:rPr>
              <a:t>163519 units</a:t>
            </a:r>
          </a:p>
          <a:p>
            <a:pPr marL="285750" indent="-285750"/>
            <a:r>
              <a:rPr lang="en-IN" sz="3000" b="1" dirty="0"/>
              <a:t>Average revenue/month </a:t>
            </a:r>
            <a:r>
              <a:rPr lang="en-IN" sz="3000" b="1" dirty="0">
                <a:solidFill>
                  <a:schemeClr val="accent1">
                    <a:lumMod val="50000"/>
                  </a:schemeClr>
                </a:solidFill>
              </a:rPr>
              <a:t>INR 27,33,825</a:t>
            </a:r>
          </a:p>
          <a:p>
            <a:pPr marL="285750" indent="-285750"/>
            <a:r>
              <a:rPr lang="en-IN" sz="3000" b="1" dirty="0"/>
              <a:t>Average revenue/week  </a:t>
            </a:r>
            <a:r>
              <a:rPr lang="en-IN" sz="3000" b="1" dirty="0">
                <a:solidFill>
                  <a:schemeClr val="accent1">
                    <a:lumMod val="50000"/>
                  </a:schemeClr>
                </a:solidFill>
              </a:rPr>
              <a:t>INR 6,30,883</a:t>
            </a:r>
          </a:p>
          <a:p>
            <a:pPr marL="285750" indent="-285750"/>
            <a:r>
              <a:rPr lang="en-IN" sz="3000" b="1" dirty="0"/>
              <a:t>Average revenue/day </a:t>
            </a:r>
            <a:r>
              <a:rPr lang="en-IN" sz="3000" b="1" dirty="0">
                <a:solidFill>
                  <a:schemeClr val="accent1">
                    <a:lumMod val="50000"/>
                  </a:schemeClr>
                </a:solidFill>
              </a:rPr>
              <a:t>INR 89,879</a:t>
            </a:r>
          </a:p>
          <a:p>
            <a:pPr marL="285750" indent="-285750"/>
            <a:r>
              <a:rPr lang="en-IN" sz="3000" b="1" dirty="0"/>
              <a:t>Best day on </a:t>
            </a:r>
            <a:r>
              <a:rPr lang="en-IN" sz="3000" b="1" dirty="0">
                <a:solidFill>
                  <a:schemeClr val="accent1">
                    <a:lumMod val="50000"/>
                  </a:schemeClr>
                </a:solidFill>
              </a:rPr>
              <a:t>31</a:t>
            </a:r>
            <a:r>
              <a:rPr lang="en-IN" sz="3000" b="1" baseline="30000" dirty="0">
                <a:solidFill>
                  <a:schemeClr val="accent1">
                    <a:lumMod val="50000"/>
                  </a:schemeClr>
                </a:solidFill>
              </a:rPr>
              <a:t>st</a:t>
            </a:r>
            <a:r>
              <a:rPr lang="en-IN" sz="3000" b="1" dirty="0">
                <a:solidFill>
                  <a:schemeClr val="accent1">
                    <a:lumMod val="50000"/>
                  </a:schemeClr>
                </a:solidFill>
              </a:rPr>
              <a:t> Dec 2010, with 834 menu items served &amp; INR 249995 as </a:t>
            </a:r>
            <a:r>
              <a:rPr lang="en-IN" sz="3000" b="1" dirty="0" smtClean="0">
                <a:solidFill>
                  <a:schemeClr val="accent1">
                    <a:lumMod val="50000"/>
                  </a:schemeClr>
                </a:solidFill>
              </a:rPr>
              <a:t>revenue</a:t>
            </a:r>
          </a:p>
          <a:p>
            <a:pPr marL="0" indent="0">
              <a:buNone/>
            </a:pPr>
            <a:endParaRPr lang="en-IN" b="1" dirty="0">
              <a:solidFill>
                <a:srgbClr val="00B0F0"/>
              </a:solidFill>
            </a:endParaRPr>
          </a:p>
        </p:txBody>
      </p:sp>
    </p:spTree>
    <p:extLst>
      <p:ext uri="{BB962C8B-B14F-4D97-AF65-F5344CB8AC3E}">
        <p14:creationId xmlns:p14="http://schemas.microsoft.com/office/powerpoint/2010/main" val="252602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851" y="168813"/>
            <a:ext cx="10018713" cy="1752599"/>
          </a:xfrm>
        </p:spPr>
        <p:txBody>
          <a:bodyPr/>
          <a:lstStyle/>
          <a:p>
            <a:r>
              <a:rPr lang="en-US" b="1" u="sng" dirty="0"/>
              <a:t>Delist Items Analysis</a:t>
            </a:r>
          </a:p>
        </p:txBody>
      </p:sp>
      <p:sp>
        <p:nvSpPr>
          <p:cNvPr id="3" name="Content Placeholder 2"/>
          <p:cNvSpPr>
            <a:spLocks noGrp="1"/>
          </p:cNvSpPr>
          <p:nvPr>
            <p:ph idx="1"/>
          </p:nvPr>
        </p:nvSpPr>
        <p:spPr>
          <a:xfrm>
            <a:off x="1596851" y="1659988"/>
            <a:ext cx="10220011" cy="4304713"/>
          </a:xfrm>
        </p:spPr>
        <p:txBody>
          <a:bodyPr>
            <a:normAutofit fontScale="85000" lnSpcReduction="10000"/>
          </a:bodyPr>
          <a:lstStyle/>
          <a:p>
            <a:pPr marL="0" indent="0">
              <a:buNone/>
            </a:pPr>
            <a:r>
              <a:rPr lang="en-US" dirty="0"/>
              <a:t/>
            </a:r>
            <a:br>
              <a:rPr lang="en-US" dirty="0"/>
            </a:br>
            <a:r>
              <a:rPr lang="en-US" dirty="0"/>
              <a:t/>
            </a:r>
            <a:br>
              <a:rPr lang="en-US" dirty="0"/>
            </a:br>
            <a:r>
              <a:rPr lang="en-US" sz="3300" dirty="0"/>
              <a:t>There are some items which add almost nothing to the revenue. </a:t>
            </a:r>
            <a:r>
              <a:rPr lang="en-US" sz="3300" b="1" dirty="0"/>
              <a:t>These items are bought rarely in a year and the sales from these aren’t significant either</a:t>
            </a:r>
            <a:r>
              <a:rPr lang="en-US" sz="3300" dirty="0"/>
              <a:t>. So, we will reduce our inventory of these Items so our investments are reduced on non-profitable items. The items which are to be Delisted are currently a liability for the Café </a:t>
            </a:r>
            <a:r>
              <a:rPr lang="en-US" sz="3300" dirty="0" smtClean="0"/>
              <a:t>.</a:t>
            </a:r>
          </a:p>
          <a:p>
            <a:pPr marL="0" indent="0">
              <a:buNone/>
            </a:pPr>
            <a:r>
              <a:rPr lang="en-US" sz="3300" dirty="0"/>
              <a:t>We have displayed a distribution of the Least Bought items from each category along with the total Revenue that they generated for the Café for over a </a:t>
            </a:r>
            <a:r>
              <a:rPr lang="en-US" sz="3300" dirty="0" smtClean="0"/>
              <a:t>year in the following slides…</a:t>
            </a:r>
            <a:r>
              <a:rPr lang="en-US" sz="2800" dirty="0"/>
              <a:t/>
            </a:r>
            <a:br>
              <a:rPr lang="en-US" sz="2800" dirty="0"/>
            </a:br>
            <a:endParaRPr lang="en-US" sz="2800" dirty="0"/>
          </a:p>
        </p:txBody>
      </p:sp>
    </p:spTree>
    <p:extLst>
      <p:ext uri="{BB962C8B-B14F-4D97-AF65-F5344CB8AC3E}">
        <p14:creationId xmlns:p14="http://schemas.microsoft.com/office/powerpoint/2010/main" val="2113771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260" y="143691"/>
            <a:ext cx="11351626" cy="1743952"/>
          </a:xfrm>
        </p:spPr>
        <p:txBody>
          <a:bodyPr>
            <a:normAutofit fontScale="90000"/>
          </a:bodyPr>
          <a:lstStyle/>
          <a:p>
            <a:r>
              <a:rPr lang="en-US" sz="2700" dirty="0" smtClean="0"/>
              <a:t/>
            </a:r>
            <a:br>
              <a:rPr lang="en-US" sz="2700" dirty="0" smtClean="0"/>
            </a:br>
            <a:r>
              <a:rPr lang="en-US" sz="2700" dirty="0"/>
              <a:t>In perspective of Revenue to the Café</a:t>
            </a:r>
            <a:r>
              <a:rPr lang="en-US" sz="2700" dirty="0" smtClean="0"/>
              <a:t>,                                                                </a:t>
            </a:r>
            <a:r>
              <a:rPr lang="en-US" sz="2700" b="1" dirty="0" smtClean="0"/>
              <a:t>DELIST ITEMS 1/2</a:t>
            </a:r>
            <a:r>
              <a:rPr lang="en-US" sz="2700" dirty="0" smtClean="0"/>
              <a:t/>
            </a:r>
            <a:br>
              <a:rPr lang="en-US" sz="2700" dirty="0" smtClean="0"/>
            </a:br>
            <a:r>
              <a:rPr lang="en-US" sz="2700" dirty="0" smtClean="0"/>
              <a:t>Beverage </a:t>
            </a:r>
            <a:r>
              <a:rPr lang="en-US" sz="2700" dirty="0"/>
              <a:t>Category: 5</a:t>
            </a:r>
            <a:r>
              <a:rPr lang="en-US" sz="2700" dirty="0" smtClean="0"/>
              <a:t> </a:t>
            </a:r>
            <a:r>
              <a:rPr lang="en-US" sz="2700" dirty="0"/>
              <a:t>Items are to be removed from the menu</a:t>
            </a:r>
            <a:br>
              <a:rPr lang="en-US" sz="2700" dirty="0"/>
            </a:br>
            <a:r>
              <a:rPr lang="en-US" sz="2700" dirty="0" smtClean="0"/>
              <a:t>Food </a:t>
            </a:r>
            <a:r>
              <a:rPr lang="en-US" sz="2700" dirty="0"/>
              <a:t>Category  : 19 Items are to be removed from the </a:t>
            </a:r>
            <a:r>
              <a:rPr lang="en-US" sz="2700" dirty="0" smtClean="0"/>
              <a:t>menu</a:t>
            </a:r>
            <a:br>
              <a:rPr lang="en-US" sz="2700" dirty="0" smtClean="0"/>
            </a:br>
            <a:r>
              <a:rPr lang="en-US" sz="2700" dirty="0" smtClean="0"/>
              <a:t>Wines Category</a:t>
            </a:r>
            <a:r>
              <a:rPr lang="en-US" sz="2700" dirty="0"/>
              <a:t>: 17 Items are to be removed from the menu</a:t>
            </a:r>
            <a:br>
              <a:rPr lang="en-US" sz="2700" dirty="0"/>
            </a:br>
            <a:r>
              <a:rPr lang="en-US" sz="2700" dirty="0" smtClean="0"/>
              <a:t>Tobacco </a:t>
            </a:r>
            <a:r>
              <a:rPr lang="en-US" sz="2700" dirty="0"/>
              <a:t>Category  : 19 Items are to be removed from the menu</a:t>
            </a:r>
            <a:r>
              <a:rPr lang="en-US" sz="2800" dirty="0" smtClean="0"/>
              <a:t/>
            </a:r>
            <a:br>
              <a:rPr lang="en-US" sz="2800" dirty="0" smtClean="0"/>
            </a:br>
            <a:endParaRPr lang="en-US" sz="2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2098927"/>
              </p:ext>
            </p:extLst>
          </p:nvPr>
        </p:nvGraphicFramePr>
        <p:xfrm>
          <a:off x="470260" y="1892550"/>
          <a:ext cx="4062549" cy="2213841"/>
        </p:xfrm>
        <a:graphic>
          <a:graphicData uri="http://schemas.openxmlformats.org/drawingml/2006/table">
            <a:tbl>
              <a:tblPr/>
              <a:tblGrid>
                <a:gridCol w="3253411">
                  <a:extLst>
                    <a:ext uri="{9D8B030D-6E8A-4147-A177-3AD203B41FA5}">
                      <a16:colId xmlns:a16="http://schemas.microsoft.com/office/drawing/2014/main" val="2934761139"/>
                    </a:ext>
                  </a:extLst>
                </a:gridCol>
                <a:gridCol w="809138">
                  <a:extLst>
                    <a:ext uri="{9D8B030D-6E8A-4147-A177-3AD203B41FA5}">
                      <a16:colId xmlns:a16="http://schemas.microsoft.com/office/drawing/2014/main" val="668910571"/>
                    </a:ext>
                  </a:extLst>
                </a:gridCol>
              </a:tblGrid>
              <a:tr h="650576">
                <a:tc>
                  <a:txBody>
                    <a:bodyPr/>
                    <a:lstStyle/>
                    <a:p>
                      <a:pPr algn="l" fontAlgn="b"/>
                      <a:r>
                        <a:rPr lang="en-US" sz="1800" b="1" i="0" u="none" strike="noStrike" dirty="0">
                          <a:solidFill>
                            <a:srgbClr val="000000"/>
                          </a:solidFill>
                          <a:effectLst/>
                          <a:latin typeface="Calibri" panose="020F0502020204030204" pitchFamily="34" charset="0"/>
                        </a:rPr>
                        <a:t>BEVERAGE</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panose="020F0502020204030204" pitchFamily="34" charset="0"/>
                        </a:rPr>
                        <a:t>Total Sales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502391339"/>
                  </a:ext>
                </a:extLst>
              </a:tr>
              <a:tr h="312653">
                <a:tc>
                  <a:txBody>
                    <a:bodyPr/>
                    <a:lstStyle/>
                    <a:p>
                      <a:pPr algn="l" fontAlgn="b"/>
                      <a:r>
                        <a:rPr lang="en-US" sz="1400" b="0" i="0" u="none" strike="noStrike">
                          <a:solidFill>
                            <a:srgbClr val="000000"/>
                          </a:solidFill>
                          <a:effectLst/>
                          <a:latin typeface="Calibri" panose="020F0502020204030204" pitchFamily="34" charset="0"/>
                        </a:rPr>
                        <a:t>2 AXE TWIST                   </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173.25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1077472930"/>
                  </a:ext>
                </a:extLst>
              </a:tr>
              <a:tr h="312653">
                <a:tc>
                  <a:txBody>
                    <a:bodyPr/>
                    <a:lstStyle/>
                    <a:p>
                      <a:pPr algn="l" fontAlgn="b"/>
                      <a:r>
                        <a:rPr lang="en-US" sz="1400" b="0" i="0" u="none" strike="noStrike" dirty="0">
                          <a:solidFill>
                            <a:srgbClr val="000000"/>
                          </a:solidFill>
                          <a:effectLst/>
                          <a:latin typeface="Calibri" panose="020F0502020204030204" pitchFamily="34" charset="0"/>
                        </a:rPr>
                        <a:t>MIXED FLAVOUR SINGLE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extLst>
                  <a:ext uri="{0D108BD9-81ED-4DB2-BD59-A6C34878D82A}">
                    <a16:rowId xmlns:a16="http://schemas.microsoft.com/office/drawing/2014/main" val="582618686"/>
                  </a:ext>
                </a:extLst>
              </a:tr>
              <a:tr h="312653">
                <a:tc>
                  <a:txBody>
                    <a:bodyPr/>
                    <a:lstStyle/>
                    <a:p>
                      <a:pPr algn="l" fontAlgn="b"/>
                      <a:r>
                        <a:rPr lang="en-US" sz="1400" b="0" i="0" u="none" strike="noStrike" dirty="0">
                          <a:solidFill>
                            <a:srgbClr val="000000"/>
                          </a:solidFill>
                          <a:effectLst/>
                          <a:latin typeface="Calibri" panose="020F0502020204030204" pitchFamily="34" charset="0"/>
                        </a:rPr>
                        <a:t>DECAFFINATE COFFEE FRAPPE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92.81</a:t>
                      </a:r>
                    </a:p>
                  </a:txBody>
                  <a:tcPr marL="9525" marR="9525" marT="9525" marB="0" anchor="b">
                    <a:lnL>
                      <a:noFill/>
                    </a:lnL>
                    <a:lnR>
                      <a:noFill/>
                    </a:lnR>
                    <a:lnT>
                      <a:noFill/>
                    </a:lnT>
                    <a:lnB>
                      <a:noFill/>
                    </a:lnB>
                  </a:tcPr>
                </a:tc>
                <a:extLst>
                  <a:ext uri="{0D108BD9-81ED-4DB2-BD59-A6C34878D82A}">
                    <a16:rowId xmlns:a16="http://schemas.microsoft.com/office/drawing/2014/main" val="3314281498"/>
                  </a:ext>
                </a:extLst>
              </a:tr>
              <a:tr h="312653">
                <a:tc>
                  <a:txBody>
                    <a:bodyPr/>
                    <a:lstStyle/>
                    <a:p>
                      <a:pPr algn="l" fontAlgn="b"/>
                      <a:r>
                        <a:rPr lang="en-US" sz="1400" b="0" i="0" u="none" strike="noStrike">
                          <a:solidFill>
                            <a:srgbClr val="000000"/>
                          </a:solidFill>
                          <a:effectLst/>
                          <a:latin typeface="Calibri" panose="020F0502020204030204" pitchFamily="34" charset="0"/>
                        </a:rPr>
                        <a:t>MOCAFE HOT CHOCOLATE(SF)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80.44</a:t>
                      </a:r>
                    </a:p>
                  </a:txBody>
                  <a:tcPr marL="9525" marR="9525" marT="9525" marB="0" anchor="b">
                    <a:lnL>
                      <a:noFill/>
                    </a:lnL>
                    <a:lnR>
                      <a:noFill/>
                    </a:lnR>
                    <a:lnT>
                      <a:noFill/>
                    </a:lnT>
                    <a:lnB>
                      <a:noFill/>
                    </a:lnB>
                  </a:tcPr>
                </a:tc>
                <a:extLst>
                  <a:ext uri="{0D108BD9-81ED-4DB2-BD59-A6C34878D82A}">
                    <a16:rowId xmlns:a16="http://schemas.microsoft.com/office/drawing/2014/main" val="765024461"/>
                  </a:ext>
                </a:extLst>
              </a:tr>
              <a:tr h="312653">
                <a:tc>
                  <a:txBody>
                    <a:bodyPr/>
                    <a:lstStyle/>
                    <a:p>
                      <a:pPr algn="l" fontAlgn="b"/>
                      <a:r>
                        <a:rPr lang="en-US" sz="1400" b="0" i="0" u="none" strike="noStrike" dirty="0">
                          <a:solidFill>
                            <a:srgbClr val="000000"/>
                          </a:solidFill>
                          <a:effectLst/>
                          <a:latin typeface="Calibri" panose="020F0502020204030204" pitchFamily="34" charset="0"/>
                        </a:rPr>
                        <a:t>PEACH BULL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185.63</a:t>
                      </a:r>
                    </a:p>
                  </a:txBody>
                  <a:tcPr marL="9525" marR="9525" marT="9525" marB="0" anchor="b">
                    <a:lnL>
                      <a:noFill/>
                    </a:lnL>
                    <a:lnR>
                      <a:noFill/>
                    </a:lnR>
                    <a:lnT>
                      <a:noFill/>
                    </a:lnT>
                    <a:lnB>
                      <a:noFill/>
                    </a:lnB>
                  </a:tcPr>
                </a:tc>
                <a:extLst>
                  <a:ext uri="{0D108BD9-81ED-4DB2-BD59-A6C34878D82A}">
                    <a16:rowId xmlns:a16="http://schemas.microsoft.com/office/drawing/2014/main" val="106898731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92166073"/>
              </p:ext>
            </p:extLst>
          </p:nvPr>
        </p:nvGraphicFramePr>
        <p:xfrm>
          <a:off x="5355770" y="1887643"/>
          <a:ext cx="6139543" cy="2223656"/>
        </p:xfrm>
        <a:graphic>
          <a:graphicData uri="http://schemas.openxmlformats.org/drawingml/2006/table">
            <a:tbl>
              <a:tblPr/>
              <a:tblGrid>
                <a:gridCol w="4800006">
                  <a:extLst>
                    <a:ext uri="{9D8B030D-6E8A-4147-A177-3AD203B41FA5}">
                      <a16:colId xmlns:a16="http://schemas.microsoft.com/office/drawing/2014/main" val="3195882474"/>
                    </a:ext>
                  </a:extLst>
                </a:gridCol>
                <a:gridCol w="1339537">
                  <a:extLst>
                    <a:ext uri="{9D8B030D-6E8A-4147-A177-3AD203B41FA5}">
                      <a16:colId xmlns:a16="http://schemas.microsoft.com/office/drawing/2014/main" val="3228969666"/>
                    </a:ext>
                  </a:extLst>
                </a:gridCol>
              </a:tblGrid>
              <a:tr h="591016">
                <a:tc>
                  <a:txBody>
                    <a:bodyPr/>
                    <a:lstStyle/>
                    <a:p>
                      <a:pPr algn="l" fontAlgn="b"/>
                      <a:r>
                        <a:rPr lang="en-US" sz="1800" b="1" i="0" u="none" strike="noStrike" dirty="0">
                          <a:solidFill>
                            <a:srgbClr val="000000"/>
                          </a:solidFill>
                          <a:effectLst/>
                          <a:latin typeface="Calibri" panose="020F0502020204030204" pitchFamily="34" charset="0"/>
                        </a:rPr>
                        <a:t>FOOD</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panose="020F0502020204030204" pitchFamily="34" charset="0"/>
                        </a:rPr>
                        <a:t>Total Sales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839960730"/>
                  </a:ext>
                </a:extLst>
              </a:tr>
              <a:tr h="326528">
                <a:tc>
                  <a:txBody>
                    <a:bodyPr/>
                    <a:lstStyle/>
                    <a:p>
                      <a:pPr algn="l" fontAlgn="b"/>
                      <a:r>
                        <a:rPr lang="en-US" sz="1400" b="0" i="0" u="none" strike="noStrike" dirty="0">
                          <a:solidFill>
                            <a:srgbClr val="000000"/>
                          </a:solidFill>
                          <a:effectLst/>
                          <a:latin typeface="Calibri" panose="020F0502020204030204" pitchFamily="34" charset="0"/>
                        </a:rPr>
                        <a:t>CAPONATA                      </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185.63</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40127976"/>
                  </a:ext>
                </a:extLst>
              </a:tr>
              <a:tr h="326528">
                <a:tc>
                  <a:txBody>
                    <a:bodyPr/>
                    <a:lstStyle/>
                    <a:p>
                      <a:pPr algn="l" fontAlgn="b"/>
                      <a:r>
                        <a:rPr lang="en-US" sz="1400" b="0" i="0" u="none" strike="noStrike" dirty="0">
                          <a:solidFill>
                            <a:srgbClr val="000000"/>
                          </a:solidFill>
                          <a:effectLst/>
                          <a:latin typeface="Calibri" panose="020F0502020204030204" pitchFamily="34" charset="0"/>
                        </a:rPr>
                        <a:t>ADD BUTTERED TOAST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18.56</a:t>
                      </a:r>
                    </a:p>
                  </a:txBody>
                  <a:tcPr marL="9525" marR="9525" marT="9525" marB="0" anchor="b">
                    <a:lnL>
                      <a:noFill/>
                    </a:lnL>
                    <a:lnR>
                      <a:noFill/>
                    </a:lnR>
                    <a:lnT>
                      <a:noFill/>
                    </a:lnT>
                    <a:lnB>
                      <a:noFill/>
                    </a:lnB>
                  </a:tcPr>
                </a:tc>
                <a:extLst>
                  <a:ext uri="{0D108BD9-81ED-4DB2-BD59-A6C34878D82A}">
                    <a16:rowId xmlns:a16="http://schemas.microsoft.com/office/drawing/2014/main" val="2643733276"/>
                  </a:ext>
                </a:extLst>
              </a:tr>
              <a:tr h="326528">
                <a:tc>
                  <a:txBody>
                    <a:bodyPr/>
                    <a:lstStyle/>
                    <a:p>
                      <a:pPr algn="l" fontAlgn="b"/>
                      <a:r>
                        <a:rPr lang="en-US" sz="1400" b="0" i="0" u="none" strike="noStrike" dirty="0">
                          <a:solidFill>
                            <a:srgbClr val="000000"/>
                          </a:solidFill>
                          <a:effectLst/>
                          <a:latin typeface="Calibri" panose="020F0502020204030204" pitchFamily="34" charset="0"/>
                        </a:rPr>
                        <a:t>SUNNY SIDEUP + BEVERAGE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245.02</a:t>
                      </a:r>
                    </a:p>
                  </a:txBody>
                  <a:tcPr marL="9525" marR="9525" marT="9525" marB="0" anchor="b">
                    <a:lnL>
                      <a:noFill/>
                    </a:lnL>
                    <a:lnR>
                      <a:noFill/>
                    </a:lnR>
                    <a:lnT>
                      <a:noFill/>
                    </a:lnT>
                    <a:lnB>
                      <a:noFill/>
                    </a:lnB>
                  </a:tcPr>
                </a:tc>
                <a:extLst>
                  <a:ext uri="{0D108BD9-81ED-4DB2-BD59-A6C34878D82A}">
                    <a16:rowId xmlns:a16="http://schemas.microsoft.com/office/drawing/2014/main" val="1821224289"/>
                  </a:ext>
                </a:extLst>
              </a:tr>
              <a:tr h="326528">
                <a:tc>
                  <a:txBody>
                    <a:bodyPr/>
                    <a:lstStyle/>
                    <a:p>
                      <a:pPr algn="l" fontAlgn="b"/>
                      <a:r>
                        <a:rPr lang="en-US" sz="1400" b="0" i="0" u="none" strike="noStrike">
                          <a:solidFill>
                            <a:srgbClr val="000000"/>
                          </a:solidFill>
                          <a:effectLst/>
                          <a:latin typeface="Calibri" panose="020F0502020204030204" pitchFamily="34" charset="0"/>
                        </a:rPr>
                        <a:t>WAFFLES + BEVERAGE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367.53</a:t>
                      </a:r>
                    </a:p>
                  </a:txBody>
                  <a:tcPr marL="9525" marR="9525" marT="9525" marB="0" anchor="b">
                    <a:lnL>
                      <a:noFill/>
                    </a:lnL>
                    <a:lnR>
                      <a:noFill/>
                    </a:lnR>
                    <a:lnT>
                      <a:noFill/>
                    </a:lnT>
                    <a:lnB>
                      <a:noFill/>
                    </a:lnB>
                  </a:tcPr>
                </a:tc>
                <a:extLst>
                  <a:ext uri="{0D108BD9-81ED-4DB2-BD59-A6C34878D82A}">
                    <a16:rowId xmlns:a16="http://schemas.microsoft.com/office/drawing/2014/main" val="1371567646"/>
                  </a:ext>
                </a:extLst>
              </a:tr>
              <a:tr h="326528">
                <a:tc>
                  <a:txBody>
                    <a:bodyPr/>
                    <a:lstStyle/>
                    <a:p>
                      <a:pPr algn="l" fontAlgn="b"/>
                      <a:r>
                        <a:rPr lang="en-US" sz="1400" b="0" i="0" u="none" strike="noStrike">
                          <a:solidFill>
                            <a:srgbClr val="000000"/>
                          </a:solidFill>
                          <a:effectLst/>
                          <a:latin typeface="Calibri" panose="020F0502020204030204" pitchFamily="34" charset="0"/>
                        </a:rPr>
                        <a:t>2 MUFFINS + BEVERAGE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367.53</a:t>
                      </a:r>
                    </a:p>
                  </a:txBody>
                  <a:tcPr marL="9525" marR="9525" marT="9525" marB="0" anchor="b">
                    <a:lnL>
                      <a:noFill/>
                    </a:lnL>
                    <a:lnR>
                      <a:noFill/>
                    </a:lnR>
                    <a:lnT>
                      <a:noFill/>
                    </a:lnT>
                    <a:lnB>
                      <a:noFill/>
                    </a:lnB>
                  </a:tcPr>
                </a:tc>
                <a:extLst>
                  <a:ext uri="{0D108BD9-81ED-4DB2-BD59-A6C34878D82A}">
                    <a16:rowId xmlns:a16="http://schemas.microsoft.com/office/drawing/2014/main" val="15092366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48783140"/>
              </p:ext>
            </p:extLst>
          </p:nvPr>
        </p:nvGraphicFramePr>
        <p:xfrm>
          <a:off x="470261" y="3943598"/>
          <a:ext cx="4062548" cy="2235134"/>
        </p:xfrm>
        <a:graphic>
          <a:graphicData uri="http://schemas.openxmlformats.org/drawingml/2006/table">
            <a:tbl>
              <a:tblPr/>
              <a:tblGrid>
                <a:gridCol w="3229205">
                  <a:extLst>
                    <a:ext uri="{9D8B030D-6E8A-4147-A177-3AD203B41FA5}">
                      <a16:colId xmlns:a16="http://schemas.microsoft.com/office/drawing/2014/main" val="607692076"/>
                    </a:ext>
                  </a:extLst>
                </a:gridCol>
                <a:gridCol w="833343">
                  <a:extLst>
                    <a:ext uri="{9D8B030D-6E8A-4147-A177-3AD203B41FA5}">
                      <a16:colId xmlns:a16="http://schemas.microsoft.com/office/drawing/2014/main" val="3406429560"/>
                    </a:ext>
                  </a:extLst>
                </a:gridCol>
              </a:tblGrid>
              <a:tr h="841079">
                <a:tc>
                  <a:txBody>
                    <a:bodyPr/>
                    <a:lstStyle/>
                    <a:p>
                      <a:pPr algn="l" fontAlgn="b"/>
                      <a:r>
                        <a:rPr lang="en-US" sz="1800" b="1" i="0" u="none" strike="noStrike">
                          <a:solidFill>
                            <a:srgbClr val="000000"/>
                          </a:solidFill>
                          <a:effectLst/>
                          <a:latin typeface="Calibri" panose="020F0502020204030204" pitchFamily="34" charset="0"/>
                        </a:rPr>
                        <a:t>WINES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panose="020F0502020204030204" pitchFamily="34" charset="0"/>
                        </a:rPr>
                        <a:t>Total Sales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05596866"/>
                  </a:ext>
                </a:extLst>
              </a:tr>
              <a:tr h="464685">
                <a:tc>
                  <a:txBody>
                    <a:bodyPr/>
                    <a:lstStyle/>
                    <a:p>
                      <a:pPr algn="l" fontAlgn="b"/>
                      <a:r>
                        <a:rPr lang="en-US" sz="1400" b="0" i="0" u="none" strike="noStrike" dirty="0">
                          <a:solidFill>
                            <a:srgbClr val="000000"/>
                          </a:solidFill>
                          <a:effectLst/>
                          <a:latin typeface="Calibri" panose="020F0502020204030204" pitchFamily="34" charset="0"/>
                        </a:rPr>
                        <a:t>B1G1 4SEASON CLAS SAUV(GLS)   </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dirty="0">
                          <a:solidFill>
                            <a:srgbClr val="000000"/>
                          </a:solidFill>
                          <a:effectLst/>
                          <a:latin typeface="Calibri" panose="020F0502020204030204" pitchFamily="34" charset="0"/>
                        </a:rPr>
                        <a:t>252</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2893299150"/>
                  </a:ext>
                </a:extLst>
              </a:tr>
              <a:tr h="464685">
                <a:tc>
                  <a:txBody>
                    <a:bodyPr/>
                    <a:lstStyle/>
                    <a:p>
                      <a:pPr algn="l" fontAlgn="b"/>
                      <a:r>
                        <a:rPr lang="en-US" sz="1400" b="0" i="0" u="none" strike="noStrike" dirty="0">
                          <a:solidFill>
                            <a:srgbClr val="000000"/>
                          </a:solidFill>
                          <a:effectLst/>
                          <a:latin typeface="Calibri" panose="020F0502020204030204" pitchFamily="34" charset="0"/>
                        </a:rPr>
                        <a:t>MANDALA VALLEY CHENIN BLANC(GL</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220.5</a:t>
                      </a:r>
                    </a:p>
                  </a:txBody>
                  <a:tcPr marL="9525" marR="9525" marT="9525" marB="0" anchor="b">
                    <a:lnL>
                      <a:noFill/>
                    </a:lnL>
                    <a:lnR>
                      <a:noFill/>
                    </a:lnR>
                    <a:lnT>
                      <a:noFill/>
                    </a:lnT>
                    <a:lnB>
                      <a:noFill/>
                    </a:lnB>
                  </a:tcPr>
                </a:tc>
                <a:extLst>
                  <a:ext uri="{0D108BD9-81ED-4DB2-BD59-A6C34878D82A}">
                    <a16:rowId xmlns:a16="http://schemas.microsoft.com/office/drawing/2014/main" val="2112969151"/>
                  </a:ext>
                </a:extLst>
              </a:tr>
              <a:tr h="464685">
                <a:tc>
                  <a:txBody>
                    <a:bodyPr/>
                    <a:lstStyle/>
                    <a:p>
                      <a:pPr algn="l" fontAlgn="b"/>
                      <a:r>
                        <a:rPr lang="en-US" sz="1400" b="0" i="0" u="none" strike="noStrike">
                          <a:solidFill>
                            <a:srgbClr val="000000"/>
                          </a:solidFill>
                          <a:effectLst/>
                          <a:latin typeface="Calibri" panose="020F0502020204030204" pitchFamily="34" charset="0"/>
                        </a:rPr>
                        <a:t>B1G1 4SEASON CLAS SYRAH(GLS)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441</a:t>
                      </a:r>
                    </a:p>
                  </a:txBody>
                  <a:tcPr marL="9525" marR="9525" marT="9525" marB="0" anchor="b">
                    <a:lnL>
                      <a:noFill/>
                    </a:lnL>
                    <a:lnR>
                      <a:noFill/>
                    </a:lnR>
                    <a:lnT>
                      <a:noFill/>
                    </a:lnT>
                    <a:lnB>
                      <a:noFill/>
                    </a:lnB>
                  </a:tcPr>
                </a:tc>
                <a:extLst>
                  <a:ext uri="{0D108BD9-81ED-4DB2-BD59-A6C34878D82A}">
                    <a16:rowId xmlns:a16="http://schemas.microsoft.com/office/drawing/2014/main" val="317934632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490034836"/>
              </p:ext>
            </p:extLst>
          </p:nvPr>
        </p:nvGraphicFramePr>
        <p:xfrm>
          <a:off x="5355771" y="4308253"/>
          <a:ext cx="6139543" cy="2549747"/>
        </p:xfrm>
        <a:graphic>
          <a:graphicData uri="http://schemas.openxmlformats.org/drawingml/2006/table">
            <a:tbl>
              <a:tblPr/>
              <a:tblGrid>
                <a:gridCol w="4800007">
                  <a:extLst>
                    <a:ext uri="{9D8B030D-6E8A-4147-A177-3AD203B41FA5}">
                      <a16:colId xmlns:a16="http://schemas.microsoft.com/office/drawing/2014/main" val="1851983992"/>
                    </a:ext>
                  </a:extLst>
                </a:gridCol>
                <a:gridCol w="1339536">
                  <a:extLst>
                    <a:ext uri="{9D8B030D-6E8A-4147-A177-3AD203B41FA5}">
                      <a16:colId xmlns:a16="http://schemas.microsoft.com/office/drawing/2014/main" val="4032925481"/>
                    </a:ext>
                  </a:extLst>
                </a:gridCol>
              </a:tblGrid>
              <a:tr h="470443">
                <a:tc>
                  <a:txBody>
                    <a:bodyPr/>
                    <a:lstStyle/>
                    <a:p>
                      <a:pPr algn="l" fontAlgn="b"/>
                      <a:r>
                        <a:rPr lang="en-US" sz="1800" b="1" i="0" u="none" strike="noStrike" dirty="0">
                          <a:solidFill>
                            <a:srgbClr val="000000"/>
                          </a:solidFill>
                          <a:effectLst/>
                          <a:latin typeface="Calibri" panose="020F0502020204030204" pitchFamily="34" charset="0"/>
                        </a:rPr>
                        <a:t>TOBACCO</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panose="020F0502020204030204" pitchFamily="34" charset="0"/>
                        </a:rPr>
                        <a:t>Total Sales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240293123"/>
                  </a:ext>
                </a:extLst>
              </a:tr>
              <a:tr h="259913">
                <a:tc>
                  <a:txBody>
                    <a:bodyPr/>
                    <a:lstStyle/>
                    <a:p>
                      <a:pPr algn="l" fontAlgn="b"/>
                      <a:r>
                        <a:rPr lang="en-US" sz="1400" b="0" i="0" u="none" strike="noStrike">
                          <a:solidFill>
                            <a:srgbClr val="000000"/>
                          </a:solidFill>
                          <a:effectLst/>
                          <a:latin typeface="Calibri" panose="020F0502020204030204" pitchFamily="34" charset="0"/>
                        </a:rPr>
                        <a:t>CLASSIC REGULAR               </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93.6</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461857263"/>
                  </a:ext>
                </a:extLst>
              </a:tr>
              <a:tr h="259913">
                <a:tc>
                  <a:txBody>
                    <a:bodyPr/>
                    <a:lstStyle/>
                    <a:p>
                      <a:pPr algn="l" fontAlgn="b"/>
                      <a:r>
                        <a:rPr lang="en-US" sz="1400" b="0" i="0" u="none" strike="noStrike">
                          <a:solidFill>
                            <a:srgbClr val="000000"/>
                          </a:solidFill>
                          <a:effectLst/>
                          <a:latin typeface="Calibri" panose="020F0502020204030204" pitchFamily="34" charset="0"/>
                        </a:rPr>
                        <a:t>GOLD FLAKE ULTRA LIGHTS(20)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87.6</a:t>
                      </a:r>
                    </a:p>
                  </a:txBody>
                  <a:tcPr marL="9525" marR="9525" marT="9525" marB="0" anchor="b">
                    <a:lnL>
                      <a:noFill/>
                    </a:lnL>
                    <a:lnR>
                      <a:noFill/>
                    </a:lnR>
                    <a:lnT>
                      <a:noFill/>
                    </a:lnT>
                    <a:lnB>
                      <a:noFill/>
                    </a:lnB>
                  </a:tcPr>
                </a:tc>
                <a:extLst>
                  <a:ext uri="{0D108BD9-81ED-4DB2-BD59-A6C34878D82A}">
                    <a16:rowId xmlns:a16="http://schemas.microsoft.com/office/drawing/2014/main" val="2634677515"/>
                  </a:ext>
                </a:extLst>
              </a:tr>
              <a:tr h="259913">
                <a:tc>
                  <a:txBody>
                    <a:bodyPr/>
                    <a:lstStyle/>
                    <a:p>
                      <a:pPr algn="l" fontAlgn="b"/>
                      <a:r>
                        <a:rPr lang="en-US" sz="1400" b="0" i="0" u="none" strike="noStrike">
                          <a:solidFill>
                            <a:srgbClr val="000000"/>
                          </a:solidFill>
                          <a:effectLst/>
                          <a:latin typeface="Calibri" panose="020F0502020204030204" pitchFamily="34" charset="0"/>
                        </a:rPr>
                        <a:t>INDIA KINGS OCEAN BLUE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109.8</a:t>
                      </a:r>
                    </a:p>
                  </a:txBody>
                  <a:tcPr marL="9525" marR="9525" marT="9525" marB="0" anchor="b">
                    <a:lnL>
                      <a:noFill/>
                    </a:lnL>
                    <a:lnR>
                      <a:noFill/>
                    </a:lnR>
                    <a:lnT>
                      <a:noFill/>
                    </a:lnT>
                    <a:lnB>
                      <a:noFill/>
                    </a:lnB>
                  </a:tcPr>
                </a:tc>
                <a:extLst>
                  <a:ext uri="{0D108BD9-81ED-4DB2-BD59-A6C34878D82A}">
                    <a16:rowId xmlns:a16="http://schemas.microsoft.com/office/drawing/2014/main" val="3983993574"/>
                  </a:ext>
                </a:extLst>
              </a:tr>
              <a:tr h="259913">
                <a:tc>
                  <a:txBody>
                    <a:bodyPr/>
                    <a:lstStyle/>
                    <a:p>
                      <a:pPr algn="l" fontAlgn="b"/>
                      <a:r>
                        <a:rPr lang="en-US" sz="1400" b="0" i="0" u="none" strike="noStrike" dirty="0">
                          <a:solidFill>
                            <a:srgbClr val="000000"/>
                          </a:solidFill>
                          <a:effectLst/>
                          <a:latin typeface="Calibri" panose="020F0502020204030204" pitchFamily="34" charset="0"/>
                        </a:rPr>
                        <a:t>CLASSIC MENTHOL RUSH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199.92</a:t>
                      </a:r>
                    </a:p>
                  </a:txBody>
                  <a:tcPr marL="9525" marR="9525" marT="9525" marB="0" anchor="b">
                    <a:lnL>
                      <a:noFill/>
                    </a:lnL>
                    <a:lnR>
                      <a:noFill/>
                    </a:lnR>
                    <a:lnT>
                      <a:noFill/>
                    </a:lnT>
                    <a:lnB>
                      <a:noFill/>
                    </a:lnB>
                  </a:tcPr>
                </a:tc>
                <a:extLst>
                  <a:ext uri="{0D108BD9-81ED-4DB2-BD59-A6C34878D82A}">
                    <a16:rowId xmlns:a16="http://schemas.microsoft.com/office/drawing/2014/main" val="3223253689"/>
                  </a:ext>
                </a:extLst>
              </a:tr>
              <a:tr h="259913">
                <a:tc>
                  <a:txBody>
                    <a:bodyPr/>
                    <a:lstStyle/>
                    <a:p>
                      <a:pPr algn="l" fontAlgn="b"/>
                      <a:r>
                        <a:rPr lang="en-US" sz="1400" b="0" i="0" u="none" strike="noStrike" dirty="0">
                          <a:solidFill>
                            <a:srgbClr val="000000"/>
                          </a:solidFill>
                          <a:effectLst/>
                          <a:latin typeface="Calibri" panose="020F0502020204030204" pitchFamily="34" charset="0"/>
                        </a:rPr>
                        <a:t>GOLD FLAKE LIGHTS-BIG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262.8</a:t>
                      </a:r>
                    </a:p>
                  </a:txBody>
                  <a:tcPr marL="9525" marR="9525" marT="9525" marB="0" anchor="b">
                    <a:lnL>
                      <a:noFill/>
                    </a:lnL>
                    <a:lnR>
                      <a:noFill/>
                    </a:lnR>
                    <a:lnT>
                      <a:noFill/>
                    </a:lnT>
                    <a:lnB>
                      <a:noFill/>
                    </a:lnB>
                  </a:tcPr>
                </a:tc>
                <a:extLst>
                  <a:ext uri="{0D108BD9-81ED-4DB2-BD59-A6C34878D82A}">
                    <a16:rowId xmlns:a16="http://schemas.microsoft.com/office/drawing/2014/main" val="1430553347"/>
                  </a:ext>
                </a:extLst>
              </a:tr>
              <a:tr h="259913">
                <a:tc>
                  <a:txBody>
                    <a:bodyPr/>
                    <a:lstStyle/>
                    <a:p>
                      <a:pPr algn="l" fontAlgn="b"/>
                      <a:r>
                        <a:rPr lang="en-US" sz="1400" b="0" i="0" u="none" strike="noStrike">
                          <a:solidFill>
                            <a:srgbClr val="000000"/>
                          </a:solidFill>
                          <a:effectLst/>
                          <a:latin typeface="Calibri" panose="020F0502020204030204" pitchFamily="34" charset="0"/>
                        </a:rPr>
                        <a:t>BENSON &amp; HEGDES GOLD BLUE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329.4</a:t>
                      </a:r>
                    </a:p>
                  </a:txBody>
                  <a:tcPr marL="9525" marR="9525" marT="9525" marB="0" anchor="b">
                    <a:lnL>
                      <a:noFill/>
                    </a:lnL>
                    <a:lnR>
                      <a:noFill/>
                    </a:lnR>
                    <a:lnT>
                      <a:noFill/>
                    </a:lnT>
                    <a:lnB>
                      <a:noFill/>
                    </a:lnB>
                  </a:tcPr>
                </a:tc>
                <a:extLst>
                  <a:ext uri="{0D108BD9-81ED-4DB2-BD59-A6C34878D82A}">
                    <a16:rowId xmlns:a16="http://schemas.microsoft.com/office/drawing/2014/main" val="4068051975"/>
                  </a:ext>
                </a:extLst>
              </a:tr>
              <a:tr h="259913">
                <a:tc>
                  <a:txBody>
                    <a:bodyPr/>
                    <a:lstStyle/>
                    <a:p>
                      <a:pPr algn="l" fontAlgn="b"/>
                      <a:r>
                        <a:rPr lang="en-US" sz="1400" b="0" i="0" u="none" strike="noStrike">
                          <a:solidFill>
                            <a:srgbClr val="000000"/>
                          </a:solidFill>
                          <a:effectLst/>
                          <a:latin typeface="Calibri" panose="020F0502020204030204" pitchFamily="34" charset="0"/>
                        </a:rPr>
                        <a:t>CLASSIC ULTRA MILD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386.4</a:t>
                      </a:r>
                    </a:p>
                  </a:txBody>
                  <a:tcPr marL="9525" marR="9525" marT="9525" marB="0" anchor="b">
                    <a:lnL>
                      <a:noFill/>
                    </a:lnL>
                    <a:lnR>
                      <a:noFill/>
                    </a:lnR>
                    <a:lnT>
                      <a:noFill/>
                    </a:lnT>
                    <a:lnB>
                      <a:noFill/>
                    </a:lnB>
                  </a:tcPr>
                </a:tc>
                <a:extLst>
                  <a:ext uri="{0D108BD9-81ED-4DB2-BD59-A6C34878D82A}">
                    <a16:rowId xmlns:a16="http://schemas.microsoft.com/office/drawing/2014/main" val="2437140663"/>
                  </a:ext>
                </a:extLst>
              </a:tr>
              <a:tr h="259913">
                <a:tc>
                  <a:txBody>
                    <a:bodyPr/>
                    <a:lstStyle/>
                    <a:p>
                      <a:pPr algn="l" fontAlgn="b"/>
                      <a:r>
                        <a:rPr lang="en-US" sz="1400" b="0" i="0" u="none" strike="noStrike">
                          <a:solidFill>
                            <a:srgbClr val="000000"/>
                          </a:solidFill>
                          <a:effectLst/>
                          <a:latin typeface="Calibri" panose="020F0502020204030204" pitchFamily="34" charset="0"/>
                        </a:rPr>
                        <a:t>CLASSIC MENTHOL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362.4</a:t>
                      </a:r>
                    </a:p>
                  </a:txBody>
                  <a:tcPr marL="9525" marR="9525" marT="9525" marB="0" anchor="b">
                    <a:lnL>
                      <a:noFill/>
                    </a:lnL>
                    <a:lnR>
                      <a:noFill/>
                    </a:lnR>
                    <a:lnT>
                      <a:noFill/>
                    </a:lnT>
                    <a:lnB>
                      <a:noFill/>
                    </a:lnB>
                  </a:tcPr>
                </a:tc>
                <a:extLst>
                  <a:ext uri="{0D108BD9-81ED-4DB2-BD59-A6C34878D82A}">
                    <a16:rowId xmlns:a16="http://schemas.microsoft.com/office/drawing/2014/main" val="1331284683"/>
                  </a:ext>
                </a:extLst>
              </a:tr>
            </a:tbl>
          </a:graphicData>
        </a:graphic>
      </p:graphicFrame>
    </p:spTree>
    <p:extLst>
      <p:ext uri="{BB962C8B-B14F-4D97-AF65-F5344CB8AC3E}">
        <p14:creationId xmlns:p14="http://schemas.microsoft.com/office/powerpoint/2010/main" val="361229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0" y="0"/>
            <a:ext cx="11325496" cy="1325563"/>
          </a:xfrm>
        </p:spPr>
        <p:txBody>
          <a:bodyPr>
            <a:normAutofit fontScale="90000"/>
          </a:bodyPr>
          <a:lstStyle/>
          <a:p>
            <a:r>
              <a:rPr lang="en-US" sz="2400" dirty="0" smtClean="0"/>
              <a:t>In perspective of Revenue to the Café,                                                                </a:t>
            </a:r>
            <a:r>
              <a:rPr lang="en-US" sz="2400" b="1" dirty="0" smtClean="0"/>
              <a:t>DELIST ITEMS 2/2</a:t>
            </a:r>
            <a:r>
              <a:rPr lang="en-US" sz="2400" dirty="0" smtClean="0"/>
              <a:t/>
            </a:r>
            <a:br>
              <a:rPr lang="en-US" sz="2400" dirty="0" smtClean="0"/>
            </a:br>
            <a:r>
              <a:rPr lang="en-US" sz="2400" dirty="0" smtClean="0"/>
              <a:t>Miscellaneous Category: 17 Items are to be removed from the menu</a:t>
            </a:r>
            <a:br>
              <a:rPr lang="en-US" sz="2400" dirty="0" smtClean="0"/>
            </a:br>
            <a:r>
              <a:rPr lang="en-US" sz="2400" dirty="0" smtClean="0"/>
              <a:t>Merchandise Category  : 19 Items </a:t>
            </a:r>
            <a:r>
              <a:rPr lang="en-US" sz="2400" dirty="0"/>
              <a:t>are to be removed from the menu</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310728"/>
              </p:ext>
            </p:extLst>
          </p:nvPr>
        </p:nvGraphicFramePr>
        <p:xfrm>
          <a:off x="5316582" y="1971862"/>
          <a:ext cx="6322423" cy="4838439"/>
        </p:xfrm>
        <a:graphic>
          <a:graphicData uri="http://schemas.openxmlformats.org/drawingml/2006/table">
            <a:tbl>
              <a:tblPr/>
              <a:tblGrid>
                <a:gridCol w="4203914">
                  <a:extLst>
                    <a:ext uri="{9D8B030D-6E8A-4147-A177-3AD203B41FA5}">
                      <a16:colId xmlns:a16="http://schemas.microsoft.com/office/drawing/2014/main" val="1447627797"/>
                    </a:ext>
                  </a:extLst>
                </a:gridCol>
                <a:gridCol w="2118509">
                  <a:extLst>
                    <a:ext uri="{9D8B030D-6E8A-4147-A177-3AD203B41FA5}">
                      <a16:colId xmlns:a16="http://schemas.microsoft.com/office/drawing/2014/main" val="4037451102"/>
                    </a:ext>
                  </a:extLst>
                </a:gridCol>
              </a:tblGrid>
              <a:tr h="253684">
                <a:tc>
                  <a:txBody>
                    <a:bodyPr/>
                    <a:lstStyle/>
                    <a:p>
                      <a:pPr algn="l" fontAlgn="b"/>
                      <a:r>
                        <a:rPr lang="en-US" sz="1600" b="1" i="0" u="none" strike="noStrike" dirty="0">
                          <a:solidFill>
                            <a:srgbClr val="000000"/>
                          </a:solidFill>
                          <a:effectLst/>
                          <a:latin typeface="Calibri" panose="020F0502020204030204" pitchFamily="34" charset="0"/>
                        </a:rPr>
                        <a:t>MERCHANDISE</a:t>
                      </a:r>
                    </a:p>
                  </a:txBody>
                  <a:tcPr marL="7723" marR="7723" marT="7723"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Total Sales</a:t>
                      </a:r>
                    </a:p>
                  </a:txBody>
                  <a:tcPr marL="7723" marR="7723" marT="7723"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536450284"/>
                  </a:ext>
                </a:extLst>
              </a:tr>
              <a:tr h="195317">
                <a:tc>
                  <a:txBody>
                    <a:bodyPr/>
                    <a:lstStyle/>
                    <a:p>
                      <a:pPr algn="l" fontAlgn="b"/>
                      <a:r>
                        <a:rPr lang="en-US" sz="1400" b="0" i="0" u="none" strike="noStrike" dirty="0">
                          <a:solidFill>
                            <a:srgbClr val="000000"/>
                          </a:solidFill>
                          <a:effectLst/>
                          <a:latin typeface="Calibri" panose="020F0502020204030204" pitchFamily="34" charset="0"/>
                        </a:rPr>
                        <a:t>BEACH GREEN                   </a:t>
                      </a:r>
                    </a:p>
                  </a:txBody>
                  <a:tcPr marL="69510" marR="7723" marT="7723"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dirty="0">
                          <a:solidFill>
                            <a:srgbClr val="000000"/>
                          </a:solidFill>
                          <a:effectLst/>
                          <a:latin typeface="Calibri" panose="020F0502020204030204" pitchFamily="34" charset="0"/>
                        </a:rPr>
                        <a:t>294.75</a:t>
                      </a:r>
                    </a:p>
                  </a:txBody>
                  <a:tcPr marL="7723" marR="7723" marT="7723"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3753783631"/>
                  </a:ext>
                </a:extLst>
              </a:tr>
              <a:tr h="253684">
                <a:tc>
                  <a:txBody>
                    <a:bodyPr/>
                    <a:lstStyle/>
                    <a:p>
                      <a:pPr algn="l" fontAlgn="b"/>
                      <a:r>
                        <a:rPr lang="en-US" sz="1400" b="0" i="0" u="none" strike="noStrike">
                          <a:solidFill>
                            <a:srgbClr val="000000"/>
                          </a:solidFill>
                          <a:effectLst/>
                          <a:latin typeface="Calibri" panose="020F0502020204030204" pitchFamily="34" charset="0"/>
                        </a:rPr>
                        <a:t>GREAT LAKES MUG SINGLE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159.75</a:t>
                      </a:r>
                    </a:p>
                  </a:txBody>
                  <a:tcPr marL="7723" marR="7723" marT="7723" marB="0" anchor="b">
                    <a:lnL>
                      <a:noFill/>
                    </a:lnL>
                    <a:lnR>
                      <a:noFill/>
                    </a:lnR>
                    <a:lnT>
                      <a:noFill/>
                    </a:lnT>
                    <a:lnB>
                      <a:noFill/>
                    </a:lnB>
                  </a:tcPr>
                </a:tc>
                <a:extLst>
                  <a:ext uri="{0D108BD9-81ED-4DB2-BD59-A6C34878D82A}">
                    <a16:rowId xmlns:a16="http://schemas.microsoft.com/office/drawing/2014/main" val="52024890"/>
                  </a:ext>
                </a:extLst>
              </a:tr>
              <a:tr h="195317">
                <a:tc>
                  <a:txBody>
                    <a:bodyPr/>
                    <a:lstStyle/>
                    <a:p>
                      <a:pPr algn="l" fontAlgn="b"/>
                      <a:r>
                        <a:rPr lang="en-US" sz="1400" b="0" i="0" u="none" strike="noStrike">
                          <a:solidFill>
                            <a:srgbClr val="000000"/>
                          </a:solidFill>
                          <a:effectLst/>
                          <a:latin typeface="Calibri" panose="020F0502020204030204" pitchFamily="34" charset="0"/>
                        </a:rPr>
                        <a:t>CH TIN SMALL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179.55</a:t>
                      </a:r>
                    </a:p>
                  </a:txBody>
                  <a:tcPr marL="7723" marR="7723" marT="7723" marB="0" anchor="b">
                    <a:lnL>
                      <a:noFill/>
                    </a:lnL>
                    <a:lnR>
                      <a:noFill/>
                    </a:lnR>
                    <a:lnT>
                      <a:noFill/>
                    </a:lnT>
                    <a:lnB>
                      <a:noFill/>
                    </a:lnB>
                  </a:tcPr>
                </a:tc>
                <a:extLst>
                  <a:ext uri="{0D108BD9-81ED-4DB2-BD59-A6C34878D82A}">
                    <a16:rowId xmlns:a16="http://schemas.microsoft.com/office/drawing/2014/main" val="455439972"/>
                  </a:ext>
                </a:extLst>
              </a:tr>
              <a:tr h="195317">
                <a:tc>
                  <a:txBody>
                    <a:bodyPr/>
                    <a:lstStyle/>
                    <a:p>
                      <a:pPr algn="l" fontAlgn="b"/>
                      <a:r>
                        <a:rPr lang="en-US" sz="1400" b="0" i="0" u="none" strike="noStrike" dirty="0">
                          <a:solidFill>
                            <a:srgbClr val="000000"/>
                          </a:solidFill>
                          <a:effectLst/>
                          <a:latin typeface="Calibri" panose="020F0502020204030204" pitchFamily="34" charset="0"/>
                        </a:rPr>
                        <a:t>GUERILLA COOL    </a:t>
                      </a:r>
                      <a:r>
                        <a:rPr lang="en-US" sz="1400" b="0" i="0" u="none" strike="noStrike" dirty="0" smtClean="0">
                          <a:solidFill>
                            <a:srgbClr val="000000"/>
                          </a:solidFill>
                          <a:effectLst/>
                          <a:latin typeface="Calibri" panose="020F0502020204030204" pitchFamily="34" charset="0"/>
                        </a:rPr>
                        <a:t>       </a:t>
                      </a:r>
                      <a:endParaRPr lang="en-US" sz="1400" b="0" i="0" u="none" strike="noStrike" dirty="0">
                        <a:solidFill>
                          <a:srgbClr val="000000"/>
                        </a:solidFill>
                        <a:effectLst/>
                        <a:latin typeface="Calibri" panose="020F0502020204030204" pitchFamily="34" charset="0"/>
                      </a:endParaRPr>
                    </a:p>
                  </a:txBody>
                  <a:tcPr marL="69510" marR="7723" marT="772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294.75</a:t>
                      </a:r>
                    </a:p>
                  </a:txBody>
                  <a:tcPr marL="7723" marR="7723" marT="7723" marB="0" anchor="b">
                    <a:lnL>
                      <a:noFill/>
                    </a:lnL>
                    <a:lnR>
                      <a:noFill/>
                    </a:lnR>
                    <a:lnT>
                      <a:noFill/>
                    </a:lnT>
                    <a:lnB>
                      <a:noFill/>
                    </a:lnB>
                  </a:tcPr>
                </a:tc>
                <a:extLst>
                  <a:ext uri="{0D108BD9-81ED-4DB2-BD59-A6C34878D82A}">
                    <a16:rowId xmlns:a16="http://schemas.microsoft.com/office/drawing/2014/main" val="1372163649"/>
                  </a:ext>
                </a:extLst>
              </a:tr>
              <a:tr h="377054">
                <a:tc>
                  <a:txBody>
                    <a:bodyPr/>
                    <a:lstStyle/>
                    <a:p>
                      <a:pPr algn="l" fontAlgn="b"/>
                      <a:r>
                        <a:rPr lang="en-US" sz="1400" b="0" i="0" u="none" strike="noStrike" dirty="0">
                          <a:solidFill>
                            <a:srgbClr val="000000"/>
                          </a:solidFill>
                          <a:effectLst/>
                          <a:latin typeface="Calibri" panose="020F0502020204030204" pitchFamily="34" charset="0"/>
                        </a:rPr>
                        <a:t>COUNTRY LEMONADE GLASS(HANSA) </a:t>
                      </a:r>
                    </a:p>
                  </a:txBody>
                  <a:tcPr marL="69510" marR="7723" marT="772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168.75</a:t>
                      </a:r>
                    </a:p>
                  </a:txBody>
                  <a:tcPr marL="7723" marR="7723" marT="7723" marB="0" anchor="b">
                    <a:lnL>
                      <a:noFill/>
                    </a:lnL>
                    <a:lnR>
                      <a:noFill/>
                    </a:lnR>
                    <a:lnT>
                      <a:noFill/>
                    </a:lnT>
                    <a:lnB>
                      <a:noFill/>
                    </a:lnB>
                  </a:tcPr>
                </a:tc>
                <a:extLst>
                  <a:ext uri="{0D108BD9-81ED-4DB2-BD59-A6C34878D82A}">
                    <a16:rowId xmlns:a16="http://schemas.microsoft.com/office/drawing/2014/main" val="3315369980"/>
                  </a:ext>
                </a:extLst>
              </a:tr>
              <a:tr h="195317">
                <a:tc>
                  <a:txBody>
                    <a:bodyPr/>
                    <a:lstStyle/>
                    <a:p>
                      <a:pPr algn="l" fontAlgn="b"/>
                      <a:r>
                        <a:rPr lang="en-US" sz="1400" b="0" i="0" u="none" strike="noStrike">
                          <a:solidFill>
                            <a:srgbClr val="000000"/>
                          </a:solidFill>
                          <a:effectLst/>
                          <a:latin typeface="Calibri" panose="020F0502020204030204" pitchFamily="34" charset="0"/>
                        </a:rPr>
                        <a:t>KITSCH BLUE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294.75</a:t>
                      </a:r>
                    </a:p>
                  </a:txBody>
                  <a:tcPr marL="7723" marR="7723" marT="7723" marB="0" anchor="b">
                    <a:lnL>
                      <a:noFill/>
                    </a:lnL>
                    <a:lnR>
                      <a:noFill/>
                    </a:lnR>
                    <a:lnT>
                      <a:noFill/>
                    </a:lnT>
                    <a:lnB>
                      <a:noFill/>
                    </a:lnB>
                  </a:tcPr>
                </a:tc>
                <a:extLst>
                  <a:ext uri="{0D108BD9-81ED-4DB2-BD59-A6C34878D82A}">
                    <a16:rowId xmlns:a16="http://schemas.microsoft.com/office/drawing/2014/main" val="1690296980"/>
                  </a:ext>
                </a:extLst>
              </a:tr>
              <a:tr h="195317">
                <a:tc>
                  <a:txBody>
                    <a:bodyPr/>
                    <a:lstStyle/>
                    <a:p>
                      <a:pPr algn="l" fontAlgn="b"/>
                      <a:r>
                        <a:rPr lang="en-US" sz="1400" b="0" i="0" u="none" strike="noStrike">
                          <a:solidFill>
                            <a:srgbClr val="000000"/>
                          </a:solidFill>
                          <a:effectLst/>
                          <a:latin typeface="Calibri" panose="020F0502020204030204" pitchFamily="34" charset="0"/>
                        </a:rPr>
                        <a:t>DIP BOWL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67.5</a:t>
                      </a:r>
                    </a:p>
                  </a:txBody>
                  <a:tcPr marL="7723" marR="7723" marT="7723" marB="0" anchor="b">
                    <a:lnL>
                      <a:noFill/>
                    </a:lnL>
                    <a:lnR>
                      <a:noFill/>
                    </a:lnR>
                    <a:lnT>
                      <a:noFill/>
                    </a:lnT>
                    <a:lnB>
                      <a:noFill/>
                    </a:lnB>
                  </a:tcPr>
                </a:tc>
                <a:extLst>
                  <a:ext uri="{0D108BD9-81ED-4DB2-BD59-A6C34878D82A}">
                    <a16:rowId xmlns:a16="http://schemas.microsoft.com/office/drawing/2014/main" val="3121604800"/>
                  </a:ext>
                </a:extLst>
              </a:tr>
              <a:tr h="195317">
                <a:tc>
                  <a:txBody>
                    <a:bodyPr/>
                    <a:lstStyle/>
                    <a:p>
                      <a:pPr algn="l" fontAlgn="b"/>
                      <a:r>
                        <a:rPr lang="en-US" sz="1400" b="0" i="0" u="none" strike="noStrike">
                          <a:solidFill>
                            <a:srgbClr val="000000"/>
                          </a:solidFill>
                          <a:effectLst/>
                          <a:latin typeface="Calibri" panose="020F0502020204030204" pitchFamily="34" charset="0"/>
                        </a:rPr>
                        <a:t>KITSCH PINK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294.75</a:t>
                      </a:r>
                    </a:p>
                  </a:txBody>
                  <a:tcPr marL="7723" marR="7723" marT="7723" marB="0" anchor="b">
                    <a:lnL>
                      <a:noFill/>
                    </a:lnL>
                    <a:lnR>
                      <a:noFill/>
                    </a:lnR>
                    <a:lnT>
                      <a:noFill/>
                    </a:lnT>
                    <a:lnB>
                      <a:noFill/>
                    </a:lnB>
                  </a:tcPr>
                </a:tc>
                <a:extLst>
                  <a:ext uri="{0D108BD9-81ED-4DB2-BD59-A6C34878D82A}">
                    <a16:rowId xmlns:a16="http://schemas.microsoft.com/office/drawing/2014/main" val="142288509"/>
                  </a:ext>
                </a:extLst>
              </a:tr>
              <a:tr h="195317">
                <a:tc>
                  <a:txBody>
                    <a:bodyPr/>
                    <a:lstStyle/>
                    <a:p>
                      <a:pPr algn="l" fontAlgn="b"/>
                      <a:r>
                        <a:rPr lang="en-US" sz="1400" b="0" i="0" u="none" strike="noStrike">
                          <a:solidFill>
                            <a:srgbClr val="000000"/>
                          </a:solidFill>
                          <a:effectLst/>
                          <a:latin typeface="Calibri" panose="020F0502020204030204" pitchFamily="34" charset="0"/>
                        </a:rPr>
                        <a:t>KONKAN STRIPE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294.75</a:t>
                      </a:r>
                    </a:p>
                  </a:txBody>
                  <a:tcPr marL="7723" marR="7723" marT="7723" marB="0" anchor="b">
                    <a:lnL>
                      <a:noFill/>
                    </a:lnL>
                    <a:lnR>
                      <a:noFill/>
                    </a:lnR>
                    <a:lnT>
                      <a:noFill/>
                    </a:lnT>
                    <a:lnB>
                      <a:noFill/>
                    </a:lnB>
                  </a:tcPr>
                </a:tc>
                <a:extLst>
                  <a:ext uri="{0D108BD9-81ED-4DB2-BD59-A6C34878D82A}">
                    <a16:rowId xmlns:a16="http://schemas.microsoft.com/office/drawing/2014/main" val="2058659529"/>
                  </a:ext>
                </a:extLst>
              </a:tr>
              <a:tr h="253684">
                <a:tc>
                  <a:txBody>
                    <a:bodyPr/>
                    <a:lstStyle/>
                    <a:p>
                      <a:pPr algn="l" fontAlgn="b"/>
                      <a:r>
                        <a:rPr lang="en-US" sz="1400" b="0" i="0" u="none" strike="noStrike">
                          <a:solidFill>
                            <a:srgbClr val="000000"/>
                          </a:solidFill>
                          <a:effectLst/>
                          <a:latin typeface="Calibri" panose="020F0502020204030204" pitchFamily="34" charset="0"/>
                        </a:rPr>
                        <a:t>DHARMATEA LIGHT HOLDER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280.13</a:t>
                      </a:r>
                    </a:p>
                  </a:txBody>
                  <a:tcPr marL="7723" marR="7723" marT="7723" marB="0" anchor="b">
                    <a:lnL>
                      <a:noFill/>
                    </a:lnL>
                    <a:lnR>
                      <a:noFill/>
                    </a:lnR>
                    <a:lnT>
                      <a:noFill/>
                    </a:lnT>
                    <a:lnB>
                      <a:noFill/>
                    </a:lnB>
                  </a:tcPr>
                </a:tc>
                <a:extLst>
                  <a:ext uri="{0D108BD9-81ED-4DB2-BD59-A6C34878D82A}">
                    <a16:rowId xmlns:a16="http://schemas.microsoft.com/office/drawing/2014/main" val="1300798408"/>
                  </a:ext>
                </a:extLst>
              </a:tr>
              <a:tr h="253684">
                <a:tc>
                  <a:txBody>
                    <a:bodyPr/>
                    <a:lstStyle/>
                    <a:p>
                      <a:pPr algn="l" fontAlgn="b"/>
                      <a:r>
                        <a:rPr lang="en-US" sz="1400" b="0" i="0" u="none" strike="noStrike">
                          <a:solidFill>
                            <a:srgbClr val="000000"/>
                          </a:solidFill>
                          <a:effectLst/>
                          <a:latin typeface="Calibri" panose="020F0502020204030204" pitchFamily="34" charset="0"/>
                        </a:rPr>
                        <a:t>MUGS - PLAIN COLOUR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75.38</a:t>
                      </a:r>
                    </a:p>
                  </a:txBody>
                  <a:tcPr marL="7723" marR="7723" marT="7723" marB="0" anchor="b">
                    <a:lnL>
                      <a:noFill/>
                    </a:lnL>
                    <a:lnR>
                      <a:noFill/>
                    </a:lnR>
                    <a:lnT>
                      <a:noFill/>
                    </a:lnT>
                    <a:lnB>
                      <a:noFill/>
                    </a:lnB>
                  </a:tcPr>
                </a:tc>
                <a:extLst>
                  <a:ext uri="{0D108BD9-81ED-4DB2-BD59-A6C34878D82A}">
                    <a16:rowId xmlns:a16="http://schemas.microsoft.com/office/drawing/2014/main" val="3191119723"/>
                  </a:ext>
                </a:extLst>
              </a:tr>
              <a:tr h="195317">
                <a:tc>
                  <a:txBody>
                    <a:bodyPr/>
                    <a:lstStyle/>
                    <a:p>
                      <a:pPr algn="l" fontAlgn="b"/>
                      <a:r>
                        <a:rPr lang="en-US" sz="1400" b="0" i="0" u="none" strike="noStrike">
                          <a:solidFill>
                            <a:srgbClr val="000000"/>
                          </a:solidFill>
                          <a:effectLst/>
                          <a:latin typeface="Calibri" panose="020F0502020204030204" pitchFamily="34" charset="0"/>
                        </a:rPr>
                        <a:t>ASH TRAYS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168.75</a:t>
                      </a:r>
                    </a:p>
                  </a:txBody>
                  <a:tcPr marL="7723" marR="7723" marT="7723" marB="0" anchor="b">
                    <a:lnL>
                      <a:noFill/>
                    </a:lnL>
                    <a:lnR>
                      <a:noFill/>
                    </a:lnR>
                    <a:lnT>
                      <a:noFill/>
                    </a:lnT>
                    <a:lnB>
                      <a:noFill/>
                    </a:lnB>
                  </a:tcPr>
                </a:tc>
                <a:extLst>
                  <a:ext uri="{0D108BD9-81ED-4DB2-BD59-A6C34878D82A}">
                    <a16:rowId xmlns:a16="http://schemas.microsoft.com/office/drawing/2014/main" val="4000935870"/>
                  </a:ext>
                </a:extLst>
              </a:tr>
              <a:tr h="253684">
                <a:tc>
                  <a:txBody>
                    <a:bodyPr/>
                    <a:lstStyle/>
                    <a:p>
                      <a:pPr algn="l" fontAlgn="b"/>
                      <a:r>
                        <a:rPr lang="en-US" sz="1400" b="0" i="0" u="none" strike="noStrike">
                          <a:solidFill>
                            <a:srgbClr val="000000"/>
                          </a:solidFill>
                          <a:effectLst/>
                          <a:latin typeface="Calibri" panose="020F0502020204030204" pitchFamily="34" charset="0"/>
                        </a:rPr>
                        <a:t>ROCK THE BOAT TEA LIGHT HOLDER</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249.75</a:t>
                      </a:r>
                    </a:p>
                  </a:txBody>
                  <a:tcPr marL="7723" marR="7723" marT="7723" marB="0" anchor="b">
                    <a:lnL>
                      <a:noFill/>
                    </a:lnL>
                    <a:lnR>
                      <a:noFill/>
                    </a:lnR>
                    <a:lnT>
                      <a:noFill/>
                    </a:lnT>
                    <a:lnB>
                      <a:noFill/>
                    </a:lnB>
                  </a:tcPr>
                </a:tc>
                <a:extLst>
                  <a:ext uri="{0D108BD9-81ED-4DB2-BD59-A6C34878D82A}">
                    <a16:rowId xmlns:a16="http://schemas.microsoft.com/office/drawing/2014/main" val="4114789845"/>
                  </a:ext>
                </a:extLst>
              </a:tr>
              <a:tr h="253684">
                <a:tc>
                  <a:txBody>
                    <a:bodyPr/>
                    <a:lstStyle/>
                    <a:p>
                      <a:pPr algn="l" fontAlgn="b"/>
                      <a:r>
                        <a:rPr lang="en-US" sz="1400" b="0" i="0" u="none" strike="noStrike">
                          <a:solidFill>
                            <a:srgbClr val="000000"/>
                          </a:solidFill>
                          <a:effectLst/>
                          <a:latin typeface="Calibri" panose="020F0502020204030204" pitchFamily="34" charset="0"/>
                        </a:rPr>
                        <a:t>ETCHED LEAF TLIGHT HOLDER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280.13</a:t>
                      </a:r>
                    </a:p>
                  </a:txBody>
                  <a:tcPr marL="7723" marR="7723" marT="7723" marB="0" anchor="b">
                    <a:lnL>
                      <a:noFill/>
                    </a:lnL>
                    <a:lnR>
                      <a:noFill/>
                    </a:lnR>
                    <a:lnT>
                      <a:noFill/>
                    </a:lnT>
                    <a:lnB>
                      <a:noFill/>
                    </a:lnB>
                  </a:tcPr>
                </a:tc>
                <a:extLst>
                  <a:ext uri="{0D108BD9-81ED-4DB2-BD59-A6C34878D82A}">
                    <a16:rowId xmlns:a16="http://schemas.microsoft.com/office/drawing/2014/main" val="1421159746"/>
                  </a:ext>
                </a:extLst>
              </a:tr>
              <a:tr h="195317">
                <a:tc>
                  <a:txBody>
                    <a:bodyPr/>
                    <a:lstStyle/>
                    <a:p>
                      <a:pPr algn="l" fontAlgn="b"/>
                      <a:r>
                        <a:rPr lang="en-US" sz="1400" b="0" i="0" u="none" strike="noStrike">
                          <a:solidFill>
                            <a:srgbClr val="000000"/>
                          </a:solidFill>
                          <a:effectLst/>
                          <a:latin typeface="Calibri" panose="020F0502020204030204" pitchFamily="34" charset="0"/>
                        </a:rPr>
                        <a:t>SHAKE GLASS                   </a:t>
                      </a:r>
                    </a:p>
                  </a:txBody>
                  <a:tcPr marL="69510" marR="7723" marT="772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281.25</a:t>
                      </a:r>
                    </a:p>
                  </a:txBody>
                  <a:tcPr marL="7723" marR="7723" marT="7723" marB="0" anchor="b">
                    <a:lnL>
                      <a:noFill/>
                    </a:lnL>
                    <a:lnR>
                      <a:noFill/>
                    </a:lnR>
                    <a:lnT>
                      <a:noFill/>
                    </a:lnT>
                    <a:lnB>
                      <a:noFill/>
                    </a:lnB>
                  </a:tcPr>
                </a:tc>
                <a:extLst>
                  <a:ext uri="{0D108BD9-81ED-4DB2-BD59-A6C34878D82A}">
                    <a16:rowId xmlns:a16="http://schemas.microsoft.com/office/drawing/2014/main" val="246894499"/>
                  </a:ext>
                </a:extLst>
              </a:tr>
              <a:tr h="195317">
                <a:tc>
                  <a:txBody>
                    <a:bodyPr/>
                    <a:lstStyle/>
                    <a:p>
                      <a:pPr algn="l" fontAlgn="b"/>
                      <a:r>
                        <a:rPr lang="en-US" sz="1400" b="0" i="0" u="none" strike="noStrike">
                          <a:solidFill>
                            <a:srgbClr val="000000"/>
                          </a:solidFill>
                          <a:effectLst/>
                          <a:latin typeface="Calibri" panose="020F0502020204030204" pitchFamily="34" charset="0"/>
                        </a:rPr>
                        <a:t>CHAIRMAN COOL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294.75</a:t>
                      </a:r>
                    </a:p>
                  </a:txBody>
                  <a:tcPr marL="7723" marR="7723" marT="7723" marB="0" anchor="b">
                    <a:lnL>
                      <a:noFill/>
                    </a:lnL>
                    <a:lnR>
                      <a:noFill/>
                    </a:lnR>
                    <a:lnT>
                      <a:noFill/>
                    </a:lnT>
                    <a:lnB>
                      <a:noFill/>
                    </a:lnB>
                  </a:tcPr>
                </a:tc>
                <a:extLst>
                  <a:ext uri="{0D108BD9-81ED-4DB2-BD59-A6C34878D82A}">
                    <a16:rowId xmlns:a16="http://schemas.microsoft.com/office/drawing/2014/main" val="2843179396"/>
                  </a:ext>
                </a:extLst>
              </a:tr>
              <a:tr h="253684">
                <a:tc>
                  <a:txBody>
                    <a:bodyPr/>
                    <a:lstStyle/>
                    <a:p>
                      <a:pPr algn="l" fontAlgn="b"/>
                      <a:r>
                        <a:rPr lang="en-US" sz="1400" b="0" i="0" u="none" strike="noStrike">
                          <a:solidFill>
                            <a:srgbClr val="000000"/>
                          </a:solidFill>
                          <a:effectLst/>
                          <a:latin typeface="Calibri" panose="020F0502020204030204" pitchFamily="34" charset="0"/>
                        </a:rPr>
                        <a:t>CH WRAPPING PAPER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90</a:t>
                      </a:r>
                    </a:p>
                  </a:txBody>
                  <a:tcPr marL="7723" marR="7723" marT="7723" marB="0" anchor="b">
                    <a:lnL>
                      <a:noFill/>
                    </a:lnL>
                    <a:lnR>
                      <a:noFill/>
                    </a:lnR>
                    <a:lnT>
                      <a:noFill/>
                    </a:lnT>
                    <a:lnB>
                      <a:noFill/>
                    </a:lnB>
                  </a:tcPr>
                </a:tc>
                <a:extLst>
                  <a:ext uri="{0D108BD9-81ED-4DB2-BD59-A6C34878D82A}">
                    <a16:rowId xmlns:a16="http://schemas.microsoft.com/office/drawing/2014/main" val="3909158512"/>
                  </a:ext>
                </a:extLst>
              </a:tr>
              <a:tr h="195317">
                <a:tc>
                  <a:txBody>
                    <a:bodyPr/>
                    <a:lstStyle/>
                    <a:p>
                      <a:pPr algn="l" fontAlgn="b"/>
                      <a:r>
                        <a:rPr lang="en-US" sz="1400" b="0" i="0" u="none" strike="noStrike" dirty="0">
                          <a:solidFill>
                            <a:srgbClr val="000000"/>
                          </a:solidFill>
                          <a:effectLst/>
                          <a:latin typeface="Calibri" panose="020F0502020204030204" pitchFamily="34" charset="0"/>
                        </a:rPr>
                        <a:t>CUTTING GLASS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27</a:t>
                      </a:r>
                    </a:p>
                  </a:txBody>
                  <a:tcPr marL="7723" marR="7723" marT="7723" marB="0" anchor="b">
                    <a:lnL>
                      <a:noFill/>
                    </a:lnL>
                    <a:lnR>
                      <a:noFill/>
                    </a:lnR>
                    <a:lnT>
                      <a:noFill/>
                    </a:lnT>
                    <a:lnB>
                      <a:noFill/>
                    </a:lnB>
                  </a:tcPr>
                </a:tc>
                <a:extLst>
                  <a:ext uri="{0D108BD9-81ED-4DB2-BD59-A6C34878D82A}">
                    <a16:rowId xmlns:a16="http://schemas.microsoft.com/office/drawing/2014/main" val="240160642"/>
                  </a:ext>
                </a:extLst>
              </a:tr>
              <a:tr h="253684">
                <a:tc>
                  <a:txBody>
                    <a:bodyPr/>
                    <a:lstStyle/>
                    <a:p>
                      <a:pPr algn="l" fontAlgn="b"/>
                      <a:r>
                        <a:rPr lang="en-US" sz="1400" b="0" i="0" u="none" strike="noStrike">
                          <a:solidFill>
                            <a:srgbClr val="000000"/>
                          </a:solidFill>
                          <a:effectLst/>
                          <a:latin typeface="Calibri" panose="020F0502020204030204" pitchFamily="34" charset="0"/>
                        </a:rPr>
                        <a:t>CH CRICKET NOTEBOOK           </a:t>
                      </a:r>
                    </a:p>
                  </a:txBody>
                  <a:tcPr marL="69510" marR="7723" marT="772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300.3</a:t>
                      </a:r>
                    </a:p>
                  </a:txBody>
                  <a:tcPr marL="7723" marR="7723" marT="7723" marB="0" anchor="b">
                    <a:lnL>
                      <a:noFill/>
                    </a:lnL>
                    <a:lnR>
                      <a:noFill/>
                    </a:lnR>
                    <a:lnT>
                      <a:noFill/>
                    </a:lnT>
                    <a:lnB>
                      <a:noFill/>
                    </a:lnB>
                  </a:tcPr>
                </a:tc>
                <a:extLst>
                  <a:ext uri="{0D108BD9-81ED-4DB2-BD59-A6C34878D82A}">
                    <a16:rowId xmlns:a16="http://schemas.microsoft.com/office/drawing/2014/main" val="367958678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14918108"/>
              </p:ext>
            </p:extLst>
          </p:nvPr>
        </p:nvGraphicFramePr>
        <p:xfrm>
          <a:off x="404950" y="1719735"/>
          <a:ext cx="4624252" cy="5090566"/>
        </p:xfrm>
        <a:graphic>
          <a:graphicData uri="http://schemas.openxmlformats.org/drawingml/2006/table">
            <a:tbl>
              <a:tblPr/>
              <a:tblGrid>
                <a:gridCol w="3703240">
                  <a:extLst>
                    <a:ext uri="{9D8B030D-6E8A-4147-A177-3AD203B41FA5}">
                      <a16:colId xmlns:a16="http://schemas.microsoft.com/office/drawing/2014/main" val="2337807684"/>
                    </a:ext>
                  </a:extLst>
                </a:gridCol>
                <a:gridCol w="921012">
                  <a:extLst>
                    <a:ext uri="{9D8B030D-6E8A-4147-A177-3AD203B41FA5}">
                      <a16:colId xmlns:a16="http://schemas.microsoft.com/office/drawing/2014/main" val="1719538680"/>
                    </a:ext>
                  </a:extLst>
                </a:gridCol>
              </a:tblGrid>
              <a:tr h="489839">
                <a:tc>
                  <a:txBody>
                    <a:bodyPr/>
                    <a:lstStyle/>
                    <a:p>
                      <a:pPr algn="l" fontAlgn="b"/>
                      <a:r>
                        <a:rPr lang="en-US" sz="1600" b="1" i="0" u="none" strike="noStrike" dirty="0">
                          <a:solidFill>
                            <a:srgbClr val="000000"/>
                          </a:solidFill>
                          <a:effectLst/>
                          <a:latin typeface="Calibri" panose="020F0502020204030204" pitchFamily="34" charset="0"/>
                        </a:rPr>
                        <a:t>MISC</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Total Sales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13642396"/>
                  </a:ext>
                </a:extLst>
              </a:tr>
              <a:tr h="270631">
                <a:tc>
                  <a:txBody>
                    <a:bodyPr/>
                    <a:lstStyle/>
                    <a:p>
                      <a:pPr algn="l" fontAlgn="b"/>
                      <a:r>
                        <a:rPr lang="en-US" sz="1400" b="0" i="0" u="none" strike="noStrike" dirty="0">
                          <a:solidFill>
                            <a:srgbClr val="000000"/>
                          </a:solidFill>
                          <a:effectLst/>
                          <a:latin typeface="Calibri" panose="020F0502020204030204" pitchFamily="34" charset="0"/>
                        </a:rPr>
                        <a:t>M &amp; M SHAKE                   </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222.75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3187796501"/>
                  </a:ext>
                </a:extLst>
              </a:tr>
              <a:tr h="270631">
                <a:tc>
                  <a:txBody>
                    <a:bodyPr/>
                    <a:lstStyle/>
                    <a:p>
                      <a:pPr algn="l" fontAlgn="b"/>
                      <a:r>
                        <a:rPr lang="en-US" sz="1400" b="0" i="0" u="none" strike="noStrike" dirty="0">
                          <a:solidFill>
                            <a:srgbClr val="000000"/>
                          </a:solidFill>
                          <a:effectLst/>
                          <a:latin typeface="Calibri" panose="020F0502020204030204" pitchFamily="34" charset="0"/>
                        </a:rPr>
                        <a:t>MANGO FLAVOUR SINGLE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extLst>
                  <a:ext uri="{0D108BD9-81ED-4DB2-BD59-A6C34878D82A}">
                    <a16:rowId xmlns:a16="http://schemas.microsoft.com/office/drawing/2014/main" val="1682430756"/>
                  </a:ext>
                </a:extLst>
              </a:tr>
              <a:tr h="270631">
                <a:tc>
                  <a:txBody>
                    <a:bodyPr/>
                    <a:lstStyle/>
                    <a:p>
                      <a:pPr algn="l" fontAlgn="b"/>
                      <a:r>
                        <a:rPr lang="en-US" sz="1400" b="0" i="0" u="none" strike="noStrike">
                          <a:solidFill>
                            <a:srgbClr val="000000"/>
                          </a:solidFill>
                          <a:effectLst/>
                          <a:latin typeface="Calibri" panose="020F0502020204030204" pitchFamily="34" charset="0"/>
                        </a:rPr>
                        <a:t>ROMA TOMATO &amp; JALAPENO CROQUE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154.69</a:t>
                      </a:r>
                    </a:p>
                  </a:txBody>
                  <a:tcPr marL="9525" marR="9525" marT="9525" marB="0" anchor="b">
                    <a:lnL>
                      <a:noFill/>
                    </a:lnL>
                    <a:lnR>
                      <a:noFill/>
                    </a:lnR>
                    <a:lnT>
                      <a:noFill/>
                    </a:lnT>
                    <a:lnB>
                      <a:noFill/>
                    </a:lnB>
                  </a:tcPr>
                </a:tc>
                <a:extLst>
                  <a:ext uri="{0D108BD9-81ED-4DB2-BD59-A6C34878D82A}">
                    <a16:rowId xmlns:a16="http://schemas.microsoft.com/office/drawing/2014/main" val="1750526957"/>
                  </a:ext>
                </a:extLst>
              </a:tr>
              <a:tr h="270631">
                <a:tc>
                  <a:txBody>
                    <a:bodyPr/>
                    <a:lstStyle/>
                    <a:p>
                      <a:pPr algn="l" fontAlgn="b"/>
                      <a:r>
                        <a:rPr lang="en-US" sz="1400" b="0" i="0" u="none" strike="noStrike">
                          <a:solidFill>
                            <a:srgbClr val="000000"/>
                          </a:solidFill>
                          <a:effectLst/>
                          <a:latin typeface="Calibri" panose="020F0502020204030204" pitchFamily="34" charset="0"/>
                        </a:rPr>
                        <a:t>MEXICAN CHILLY CREPES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204.19</a:t>
                      </a:r>
                    </a:p>
                  </a:txBody>
                  <a:tcPr marL="9525" marR="9525" marT="9525" marB="0" anchor="b">
                    <a:lnL>
                      <a:noFill/>
                    </a:lnL>
                    <a:lnR>
                      <a:noFill/>
                    </a:lnR>
                    <a:lnT>
                      <a:noFill/>
                    </a:lnT>
                    <a:lnB>
                      <a:noFill/>
                    </a:lnB>
                  </a:tcPr>
                </a:tc>
                <a:extLst>
                  <a:ext uri="{0D108BD9-81ED-4DB2-BD59-A6C34878D82A}">
                    <a16:rowId xmlns:a16="http://schemas.microsoft.com/office/drawing/2014/main" val="3530469032"/>
                  </a:ext>
                </a:extLst>
              </a:tr>
              <a:tr h="270631">
                <a:tc>
                  <a:txBody>
                    <a:bodyPr/>
                    <a:lstStyle/>
                    <a:p>
                      <a:pPr algn="l" fontAlgn="b"/>
                      <a:r>
                        <a:rPr lang="en-US" sz="1400" b="0" i="0" u="none" strike="noStrike">
                          <a:solidFill>
                            <a:srgbClr val="000000"/>
                          </a:solidFill>
                          <a:effectLst/>
                          <a:latin typeface="Calibri" panose="020F0502020204030204" pitchFamily="34" charset="0"/>
                        </a:rPr>
                        <a:t>GNOCCHI CON POMMODORO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185.63</a:t>
                      </a:r>
                    </a:p>
                  </a:txBody>
                  <a:tcPr marL="9525" marR="9525" marT="9525" marB="0" anchor="b">
                    <a:lnL>
                      <a:noFill/>
                    </a:lnL>
                    <a:lnR>
                      <a:noFill/>
                    </a:lnR>
                    <a:lnT>
                      <a:noFill/>
                    </a:lnT>
                    <a:lnB>
                      <a:noFill/>
                    </a:lnB>
                  </a:tcPr>
                </a:tc>
                <a:extLst>
                  <a:ext uri="{0D108BD9-81ED-4DB2-BD59-A6C34878D82A}">
                    <a16:rowId xmlns:a16="http://schemas.microsoft.com/office/drawing/2014/main" val="3113222691"/>
                  </a:ext>
                </a:extLst>
              </a:tr>
              <a:tr h="270631">
                <a:tc>
                  <a:txBody>
                    <a:bodyPr/>
                    <a:lstStyle/>
                    <a:p>
                      <a:pPr algn="l" fontAlgn="b"/>
                      <a:r>
                        <a:rPr lang="en-US" sz="1400" b="0" i="0" u="none" strike="noStrike">
                          <a:solidFill>
                            <a:srgbClr val="000000"/>
                          </a:solidFill>
                          <a:effectLst/>
                          <a:latin typeface="Calibri" panose="020F0502020204030204" pitchFamily="34" charset="0"/>
                        </a:rPr>
                        <a:t>POLLO PELOTA CON TAMATE SALSA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235.13</a:t>
                      </a:r>
                    </a:p>
                  </a:txBody>
                  <a:tcPr marL="9525" marR="9525" marT="9525" marB="0" anchor="b">
                    <a:lnL>
                      <a:noFill/>
                    </a:lnL>
                    <a:lnR>
                      <a:noFill/>
                    </a:lnR>
                    <a:lnT>
                      <a:noFill/>
                    </a:lnT>
                    <a:lnB>
                      <a:noFill/>
                    </a:lnB>
                  </a:tcPr>
                </a:tc>
                <a:extLst>
                  <a:ext uri="{0D108BD9-81ED-4DB2-BD59-A6C34878D82A}">
                    <a16:rowId xmlns:a16="http://schemas.microsoft.com/office/drawing/2014/main" val="637393393"/>
                  </a:ext>
                </a:extLst>
              </a:tr>
              <a:tr h="270631">
                <a:tc>
                  <a:txBody>
                    <a:bodyPr/>
                    <a:lstStyle/>
                    <a:p>
                      <a:pPr algn="l" fontAlgn="b"/>
                      <a:r>
                        <a:rPr lang="en-US" sz="1400" b="0" i="0" u="none" strike="noStrike">
                          <a:solidFill>
                            <a:srgbClr val="000000"/>
                          </a:solidFill>
                          <a:effectLst/>
                          <a:latin typeface="Calibri" panose="020F0502020204030204" pitchFamily="34" charset="0"/>
                        </a:rPr>
                        <a:t>JAPANESE YAKITORI WRAP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185.63</a:t>
                      </a:r>
                    </a:p>
                  </a:txBody>
                  <a:tcPr marL="9525" marR="9525" marT="9525" marB="0" anchor="b">
                    <a:lnL>
                      <a:noFill/>
                    </a:lnL>
                    <a:lnR>
                      <a:noFill/>
                    </a:lnR>
                    <a:lnT>
                      <a:noFill/>
                    </a:lnT>
                    <a:lnB>
                      <a:noFill/>
                    </a:lnB>
                  </a:tcPr>
                </a:tc>
                <a:extLst>
                  <a:ext uri="{0D108BD9-81ED-4DB2-BD59-A6C34878D82A}">
                    <a16:rowId xmlns:a16="http://schemas.microsoft.com/office/drawing/2014/main" val="3846792867"/>
                  </a:ext>
                </a:extLst>
              </a:tr>
              <a:tr h="270631">
                <a:tc>
                  <a:txBody>
                    <a:bodyPr/>
                    <a:lstStyle/>
                    <a:p>
                      <a:pPr algn="l" fontAlgn="b"/>
                      <a:r>
                        <a:rPr lang="en-US" sz="1400" b="0" i="0" u="none" strike="noStrike">
                          <a:solidFill>
                            <a:srgbClr val="000000"/>
                          </a:solidFill>
                          <a:effectLst/>
                          <a:latin typeface="Calibri" panose="020F0502020204030204" pitchFamily="34" charset="0"/>
                        </a:rPr>
                        <a:t>RASPBERRY LITE SHAKE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142.31</a:t>
                      </a:r>
                    </a:p>
                  </a:txBody>
                  <a:tcPr marL="9525" marR="9525" marT="9525" marB="0" anchor="b">
                    <a:lnL>
                      <a:noFill/>
                    </a:lnL>
                    <a:lnR>
                      <a:noFill/>
                    </a:lnR>
                    <a:lnT>
                      <a:noFill/>
                    </a:lnT>
                    <a:lnB>
                      <a:noFill/>
                    </a:lnB>
                  </a:tcPr>
                </a:tc>
                <a:extLst>
                  <a:ext uri="{0D108BD9-81ED-4DB2-BD59-A6C34878D82A}">
                    <a16:rowId xmlns:a16="http://schemas.microsoft.com/office/drawing/2014/main" val="379895750"/>
                  </a:ext>
                </a:extLst>
              </a:tr>
              <a:tr h="270631">
                <a:tc>
                  <a:txBody>
                    <a:bodyPr/>
                    <a:lstStyle/>
                    <a:p>
                      <a:pPr algn="l" fontAlgn="b"/>
                      <a:r>
                        <a:rPr lang="en-US" sz="1400" b="0" i="0" u="none" strike="noStrike" dirty="0">
                          <a:solidFill>
                            <a:srgbClr val="000000"/>
                          </a:solidFill>
                          <a:effectLst/>
                          <a:latin typeface="Calibri" panose="020F0502020204030204" pitchFamily="34" charset="0"/>
                        </a:rPr>
                        <a:t>RED BULL 2+1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309.38</a:t>
                      </a:r>
                    </a:p>
                  </a:txBody>
                  <a:tcPr marL="9525" marR="9525" marT="9525" marB="0" anchor="b">
                    <a:lnL>
                      <a:noFill/>
                    </a:lnL>
                    <a:lnR>
                      <a:noFill/>
                    </a:lnR>
                    <a:lnT>
                      <a:noFill/>
                    </a:lnT>
                    <a:lnB>
                      <a:noFill/>
                    </a:lnB>
                  </a:tcPr>
                </a:tc>
                <a:extLst>
                  <a:ext uri="{0D108BD9-81ED-4DB2-BD59-A6C34878D82A}">
                    <a16:rowId xmlns:a16="http://schemas.microsoft.com/office/drawing/2014/main" val="998154809"/>
                  </a:ext>
                </a:extLst>
              </a:tr>
              <a:tr h="270631">
                <a:tc>
                  <a:txBody>
                    <a:bodyPr/>
                    <a:lstStyle/>
                    <a:p>
                      <a:pPr algn="l" fontAlgn="b"/>
                      <a:r>
                        <a:rPr lang="en-US" sz="1400" b="0" i="0" u="none" strike="noStrike">
                          <a:solidFill>
                            <a:srgbClr val="000000"/>
                          </a:solidFill>
                          <a:effectLst/>
                          <a:latin typeface="Calibri" panose="020F0502020204030204" pitchFamily="34" charset="0"/>
                        </a:rPr>
                        <a:t>MEDITER RANEAN PANINO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259.88</a:t>
                      </a:r>
                    </a:p>
                  </a:txBody>
                  <a:tcPr marL="9525" marR="9525" marT="9525" marB="0" anchor="b">
                    <a:lnL>
                      <a:noFill/>
                    </a:lnL>
                    <a:lnR>
                      <a:noFill/>
                    </a:lnR>
                    <a:lnT>
                      <a:noFill/>
                    </a:lnT>
                    <a:lnB>
                      <a:noFill/>
                    </a:lnB>
                  </a:tcPr>
                </a:tc>
                <a:extLst>
                  <a:ext uri="{0D108BD9-81ED-4DB2-BD59-A6C34878D82A}">
                    <a16:rowId xmlns:a16="http://schemas.microsoft.com/office/drawing/2014/main" val="851478328"/>
                  </a:ext>
                </a:extLst>
              </a:tr>
              <a:tr h="270631">
                <a:tc>
                  <a:txBody>
                    <a:bodyPr/>
                    <a:lstStyle/>
                    <a:p>
                      <a:pPr algn="l" fontAlgn="b"/>
                      <a:r>
                        <a:rPr lang="en-US" sz="1400" b="0" i="0" u="none" strike="noStrike">
                          <a:solidFill>
                            <a:srgbClr val="000000"/>
                          </a:solidFill>
                          <a:effectLst/>
                          <a:latin typeface="Calibri" panose="020F0502020204030204" pitchFamily="34" charset="0"/>
                        </a:rPr>
                        <a:t>ORANGE ARRABIATA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371.26</a:t>
                      </a:r>
                    </a:p>
                  </a:txBody>
                  <a:tcPr marL="9525" marR="9525" marT="9525" marB="0" anchor="b">
                    <a:lnL>
                      <a:noFill/>
                    </a:lnL>
                    <a:lnR>
                      <a:noFill/>
                    </a:lnR>
                    <a:lnT>
                      <a:noFill/>
                    </a:lnT>
                    <a:lnB>
                      <a:noFill/>
                    </a:lnB>
                  </a:tcPr>
                </a:tc>
                <a:extLst>
                  <a:ext uri="{0D108BD9-81ED-4DB2-BD59-A6C34878D82A}">
                    <a16:rowId xmlns:a16="http://schemas.microsoft.com/office/drawing/2014/main" val="2073578974"/>
                  </a:ext>
                </a:extLst>
              </a:tr>
              <a:tr h="270631">
                <a:tc>
                  <a:txBody>
                    <a:bodyPr/>
                    <a:lstStyle/>
                    <a:p>
                      <a:pPr algn="l" fontAlgn="b"/>
                      <a:r>
                        <a:rPr lang="en-US" sz="1400" b="0" i="0" u="none" strike="noStrike">
                          <a:solidFill>
                            <a:srgbClr val="000000"/>
                          </a:solidFill>
                          <a:effectLst/>
                          <a:latin typeface="Calibri" panose="020F0502020204030204" pitchFamily="34" charset="0"/>
                        </a:rPr>
                        <a:t>GREEK GYROS CRUSTINI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358.88</a:t>
                      </a:r>
                    </a:p>
                  </a:txBody>
                  <a:tcPr marL="9525" marR="9525" marT="9525" marB="0" anchor="b">
                    <a:lnL>
                      <a:noFill/>
                    </a:lnL>
                    <a:lnR>
                      <a:noFill/>
                    </a:lnR>
                    <a:lnT>
                      <a:noFill/>
                    </a:lnT>
                    <a:lnB>
                      <a:noFill/>
                    </a:lnB>
                  </a:tcPr>
                </a:tc>
                <a:extLst>
                  <a:ext uri="{0D108BD9-81ED-4DB2-BD59-A6C34878D82A}">
                    <a16:rowId xmlns:a16="http://schemas.microsoft.com/office/drawing/2014/main" val="3828974076"/>
                  </a:ext>
                </a:extLst>
              </a:tr>
              <a:tr h="270631">
                <a:tc>
                  <a:txBody>
                    <a:bodyPr/>
                    <a:lstStyle/>
                    <a:p>
                      <a:pPr algn="l" fontAlgn="b"/>
                      <a:r>
                        <a:rPr lang="en-US" sz="1400" b="0" i="0" u="none" strike="noStrike">
                          <a:solidFill>
                            <a:srgbClr val="000000"/>
                          </a:solidFill>
                          <a:effectLst/>
                          <a:latin typeface="Calibri" panose="020F0502020204030204" pitchFamily="34" charset="0"/>
                        </a:rPr>
                        <a:t>PHILADELPHIA CREAM CHEESECAKE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383.62</a:t>
                      </a:r>
                    </a:p>
                  </a:txBody>
                  <a:tcPr marL="9525" marR="9525" marT="9525" marB="0" anchor="b">
                    <a:lnL>
                      <a:noFill/>
                    </a:lnL>
                    <a:lnR>
                      <a:noFill/>
                    </a:lnR>
                    <a:lnT>
                      <a:noFill/>
                    </a:lnT>
                    <a:lnB>
                      <a:noFill/>
                    </a:lnB>
                  </a:tcPr>
                </a:tc>
                <a:extLst>
                  <a:ext uri="{0D108BD9-81ED-4DB2-BD59-A6C34878D82A}">
                    <a16:rowId xmlns:a16="http://schemas.microsoft.com/office/drawing/2014/main" val="2053452254"/>
                  </a:ext>
                </a:extLst>
              </a:tr>
              <a:tr h="270631">
                <a:tc>
                  <a:txBody>
                    <a:bodyPr/>
                    <a:lstStyle/>
                    <a:p>
                      <a:pPr algn="l" fontAlgn="b"/>
                      <a:r>
                        <a:rPr lang="en-US" sz="1400" b="0" i="0" u="none" strike="noStrike">
                          <a:solidFill>
                            <a:srgbClr val="000000"/>
                          </a:solidFill>
                          <a:effectLst/>
                          <a:latin typeface="Calibri" panose="020F0502020204030204" pitchFamily="34" charset="0"/>
                        </a:rPr>
                        <a:t>NUTELLA CREPES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321.76</a:t>
                      </a:r>
                    </a:p>
                  </a:txBody>
                  <a:tcPr marL="9525" marR="9525" marT="9525" marB="0" anchor="b">
                    <a:lnL>
                      <a:noFill/>
                    </a:lnL>
                    <a:lnR>
                      <a:noFill/>
                    </a:lnR>
                    <a:lnT>
                      <a:noFill/>
                    </a:lnT>
                    <a:lnB>
                      <a:noFill/>
                    </a:lnB>
                  </a:tcPr>
                </a:tc>
                <a:extLst>
                  <a:ext uri="{0D108BD9-81ED-4DB2-BD59-A6C34878D82A}">
                    <a16:rowId xmlns:a16="http://schemas.microsoft.com/office/drawing/2014/main" val="13025813"/>
                  </a:ext>
                </a:extLst>
              </a:tr>
              <a:tr h="270631">
                <a:tc>
                  <a:txBody>
                    <a:bodyPr/>
                    <a:lstStyle/>
                    <a:p>
                      <a:pPr algn="l" fontAlgn="b"/>
                      <a:r>
                        <a:rPr lang="en-US" sz="1400" b="0" i="0" u="none" strike="noStrike">
                          <a:solidFill>
                            <a:srgbClr val="000000"/>
                          </a:solidFill>
                          <a:effectLst/>
                          <a:latin typeface="Calibri" panose="020F0502020204030204" pitchFamily="34" charset="0"/>
                        </a:rPr>
                        <a:t>HOTDOG WRAP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371.26</a:t>
                      </a:r>
                    </a:p>
                  </a:txBody>
                  <a:tcPr marL="9525" marR="9525" marT="9525" marB="0" anchor="b">
                    <a:lnL>
                      <a:noFill/>
                    </a:lnL>
                    <a:lnR>
                      <a:noFill/>
                    </a:lnR>
                    <a:lnT>
                      <a:noFill/>
                    </a:lnT>
                    <a:lnB>
                      <a:noFill/>
                    </a:lnB>
                  </a:tcPr>
                </a:tc>
                <a:extLst>
                  <a:ext uri="{0D108BD9-81ED-4DB2-BD59-A6C34878D82A}">
                    <a16:rowId xmlns:a16="http://schemas.microsoft.com/office/drawing/2014/main" val="2501634413"/>
                  </a:ext>
                </a:extLst>
              </a:tr>
              <a:tr h="270631">
                <a:tc>
                  <a:txBody>
                    <a:bodyPr/>
                    <a:lstStyle/>
                    <a:p>
                      <a:pPr algn="l" fontAlgn="b"/>
                      <a:r>
                        <a:rPr lang="en-US" sz="1400" b="0" i="0" u="none" strike="noStrike">
                          <a:solidFill>
                            <a:srgbClr val="000000"/>
                          </a:solidFill>
                          <a:effectLst/>
                          <a:latin typeface="Calibri" panose="020F0502020204030204" pitchFamily="34" charset="0"/>
                        </a:rPr>
                        <a:t>ADD GROUND MEAT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111.39</a:t>
                      </a:r>
                    </a:p>
                  </a:txBody>
                  <a:tcPr marL="9525" marR="9525" marT="9525" marB="0" anchor="b">
                    <a:lnL>
                      <a:noFill/>
                    </a:lnL>
                    <a:lnR>
                      <a:noFill/>
                    </a:lnR>
                    <a:lnT>
                      <a:noFill/>
                    </a:lnT>
                    <a:lnB>
                      <a:noFill/>
                    </a:lnB>
                  </a:tcPr>
                </a:tc>
                <a:extLst>
                  <a:ext uri="{0D108BD9-81ED-4DB2-BD59-A6C34878D82A}">
                    <a16:rowId xmlns:a16="http://schemas.microsoft.com/office/drawing/2014/main" val="146498254"/>
                  </a:ext>
                </a:extLst>
              </a:tr>
              <a:tr h="270631">
                <a:tc>
                  <a:txBody>
                    <a:bodyPr/>
                    <a:lstStyle/>
                    <a:p>
                      <a:pPr algn="l" fontAlgn="b"/>
                      <a:r>
                        <a:rPr lang="en-US" sz="1400" b="0" i="0" u="none" strike="noStrike" dirty="0">
                          <a:solidFill>
                            <a:srgbClr val="000000"/>
                          </a:solidFill>
                          <a:effectLst/>
                          <a:latin typeface="Calibri" panose="020F0502020204030204" pitchFamily="34" charset="0"/>
                        </a:rPr>
                        <a:t>ADD CHICKEN BACON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148.52</a:t>
                      </a:r>
                    </a:p>
                  </a:txBody>
                  <a:tcPr marL="9525" marR="9525" marT="9525" marB="0" anchor="b">
                    <a:lnL>
                      <a:noFill/>
                    </a:lnL>
                    <a:lnR>
                      <a:noFill/>
                    </a:lnR>
                    <a:lnT>
                      <a:noFill/>
                    </a:lnT>
                    <a:lnB>
                      <a:noFill/>
                    </a:lnB>
                  </a:tcPr>
                </a:tc>
                <a:extLst>
                  <a:ext uri="{0D108BD9-81ED-4DB2-BD59-A6C34878D82A}">
                    <a16:rowId xmlns:a16="http://schemas.microsoft.com/office/drawing/2014/main" val="30071047"/>
                  </a:ext>
                </a:extLst>
              </a:tr>
            </a:tbl>
          </a:graphicData>
        </a:graphic>
      </p:graphicFrame>
    </p:spTree>
    <p:extLst>
      <p:ext uri="{BB962C8B-B14F-4D97-AF65-F5344CB8AC3E}">
        <p14:creationId xmlns:p14="http://schemas.microsoft.com/office/powerpoint/2010/main" val="3295049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078" y="238516"/>
            <a:ext cx="10765971" cy="3697424"/>
          </a:xfrm>
        </p:spPr>
        <p:txBody>
          <a:bodyPr>
            <a:normAutofit fontScale="90000"/>
          </a:bodyPr>
          <a:lstStyle/>
          <a:p>
            <a:pPr lvl="0"/>
            <a:r>
              <a:rPr lang="en-US" dirty="0" smtClean="0"/>
              <a:t/>
            </a:r>
            <a:br>
              <a:rPr lang="en-US" dirty="0" smtClean="0"/>
            </a:br>
            <a:r>
              <a:rPr lang="en-US" sz="4400" b="1" u="sng" dirty="0" smtClean="0"/>
              <a:t>Price Variation Analysis</a:t>
            </a:r>
            <a:r>
              <a:rPr lang="en-US" dirty="0" smtClean="0"/>
              <a:t/>
            </a:r>
            <a:br>
              <a:rPr lang="en-US" dirty="0" smtClean="0"/>
            </a:br>
            <a:r>
              <a:rPr lang="en-US" dirty="0"/>
              <a:t/>
            </a:r>
            <a:br>
              <a:rPr lang="en-US" dirty="0"/>
            </a:br>
            <a:r>
              <a:rPr lang="en-US" sz="2700" b="1" dirty="0" smtClean="0"/>
              <a:t>There are a plethora of Items in our data where there are changes in the prices and thereby inducing a change in the sales of those Items.</a:t>
            </a:r>
            <a:r>
              <a:rPr lang="en-US" sz="2400" b="1" dirty="0" smtClean="0"/>
              <a:t/>
            </a:r>
            <a:br>
              <a:rPr lang="en-US" sz="2400" b="1" dirty="0" smtClean="0"/>
            </a:br>
            <a:r>
              <a:rPr lang="en-US" sz="2400" dirty="0" smtClean="0"/>
              <a:t/>
            </a:r>
            <a:br>
              <a:rPr lang="en-US" sz="2400" dirty="0" smtClean="0"/>
            </a:br>
            <a:r>
              <a:rPr lang="en-US" sz="2700" b="1" dirty="0"/>
              <a:t>Price change effect</a:t>
            </a:r>
            <a:r>
              <a:rPr lang="en-US" sz="2700" dirty="0"/>
              <a:t> – There is mixed response by customers to hike in prices.  </a:t>
            </a:r>
            <a:r>
              <a:rPr lang="en-US" sz="2700" dirty="0" smtClean="0"/>
              <a:t>Tobacco, </a:t>
            </a:r>
            <a:r>
              <a:rPr lang="en-US" sz="2700" dirty="0"/>
              <a:t>Liquor have turned in favor of the café. </a:t>
            </a:r>
            <a:r>
              <a:rPr lang="en-GB" dirty="0"/>
              <a:t/>
            </a:r>
            <a:br>
              <a:rPr lang="en-GB" dirty="0"/>
            </a:br>
            <a:endParaRPr lang="en-US" dirty="0"/>
          </a:p>
        </p:txBody>
      </p:sp>
    </p:spTree>
    <p:extLst>
      <p:ext uri="{BB962C8B-B14F-4D97-AF65-F5344CB8AC3E}">
        <p14:creationId xmlns:p14="http://schemas.microsoft.com/office/powerpoint/2010/main" val="149664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7109" y="144326"/>
            <a:ext cx="5290457" cy="1443763"/>
          </a:xfrm>
        </p:spPr>
        <p:txBody>
          <a:bodyPr>
            <a:noAutofit/>
          </a:bodyPr>
          <a:lstStyle/>
          <a:p>
            <a:r>
              <a:rPr lang="en-US" sz="2400" b="1" dirty="0" smtClean="0"/>
              <a:t>Tobacco: </a:t>
            </a:r>
            <a:r>
              <a:rPr lang="en-US" sz="2000" dirty="0"/>
              <a:t>A</a:t>
            </a:r>
            <a:r>
              <a:rPr lang="en-US" sz="2000" dirty="0" smtClean="0"/>
              <a:t> mammoth price hike is observed in the prices of tobacco but that has not deterred the consumers from buying it. This is as sad as it is true.</a:t>
            </a:r>
            <a:endParaRPr lang="en-US" sz="3600" dirty="0"/>
          </a:p>
        </p:txBody>
      </p:sp>
      <p:pic>
        <p:nvPicPr>
          <p:cNvPr id="4" name="Content Placeholder 3"/>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440" t="25590" r="30533" b="12868"/>
          <a:stretch/>
        </p:blipFill>
        <p:spPr>
          <a:xfrm>
            <a:off x="326572" y="1946366"/>
            <a:ext cx="5081452" cy="4801763"/>
          </a:xfrm>
        </p:spPr>
      </p:pic>
      <p:pic>
        <p:nvPicPr>
          <p:cNvPr id="5" name="Picture 4"/>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748" t="25732" r="30860" b="13291"/>
          <a:stretch/>
        </p:blipFill>
        <p:spPr>
          <a:xfrm>
            <a:off x="6152605" y="1946366"/>
            <a:ext cx="5394961" cy="4801763"/>
          </a:xfrm>
          <a:prstGeom prst="rect">
            <a:avLst/>
          </a:prstGeom>
        </p:spPr>
      </p:pic>
      <p:sp>
        <p:nvSpPr>
          <p:cNvPr id="6" name="Title 1"/>
          <p:cNvSpPr txBox="1">
            <a:spLocks/>
          </p:cNvSpPr>
          <p:nvPr/>
        </p:nvSpPr>
        <p:spPr>
          <a:xfrm>
            <a:off x="156755" y="144327"/>
            <a:ext cx="5610999" cy="1698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t>Wines: </a:t>
            </a:r>
            <a:r>
              <a:rPr lang="en-US" sz="2000" b="1" dirty="0" smtClean="0"/>
              <a:t>In these cases there has been a drastic increment in the prices of wines, but the </a:t>
            </a:r>
            <a:r>
              <a:rPr lang="en-US" sz="2000" b="1" dirty="0" smtClean="0">
                <a:solidFill>
                  <a:srgbClr val="FFC000"/>
                </a:solidFill>
              </a:rPr>
              <a:t>sales aren’t reduced by price inflation</a:t>
            </a:r>
            <a:r>
              <a:rPr lang="en-US" sz="2000" b="1" dirty="0" smtClean="0"/>
              <a:t>, in fact for </a:t>
            </a:r>
            <a:r>
              <a:rPr lang="en-US" sz="2000" b="1" dirty="0" smtClean="0">
                <a:solidFill>
                  <a:srgbClr val="FFC000"/>
                </a:solidFill>
              </a:rPr>
              <a:t>Cab </a:t>
            </a:r>
            <a:r>
              <a:rPr lang="en-US" sz="2000" b="1" dirty="0" err="1" smtClean="0">
                <a:solidFill>
                  <a:srgbClr val="FFC000"/>
                </a:solidFill>
              </a:rPr>
              <a:t>Sauv</a:t>
            </a:r>
            <a:r>
              <a:rPr lang="en-US" sz="2000" b="1" dirty="0" smtClean="0">
                <a:solidFill>
                  <a:srgbClr val="FFC000"/>
                </a:solidFill>
              </a:rPr>
              <a:t> </a:t>
            </a:r>
            <a:r>
              <a:rPr lang="en-US" sz="2000" b="1" dirty="0" err="1" smtClean="0">
                <a:solidFill>
                  <a:srgbClr val="FFC000"/>
                </a:solidFill>
              </a:rPr>
              <a:t>Clasiq</a:t>
            </a:r>
            <a:r>
              <a:rPr lang="en-US" sz="2000" b="1" dirty="0" smtClean="0">
                <a:solidFill>
                  <a:srgbClr val="FFC000"/>
                </a:solidFill>
              </a:rPr>
              <a:t>, the sales increased</a:t>
            </a:r>
            <a:r>
              <a:rPr lang="en-US" sz="2000" b="1" dirty="0" smtClean="0"/>
              <a:t> after the price hike.</a:t>
            </a:r>
            <a:endParaRPr lang="en-US" sz="2000" b="1" dirty="0"/>
          </a:p>
        </p:txBody>
      </p:sp>
    </p:spTree>
    <p:extLst>
      <p:ext uri="{BB962C8B-B14F-4D97-AF65-F5344CB8AC3E}">
        <p14:creationId xmlns:p14="http://schemas.microsoft.com/office/powerpoint/2010/main" val="80206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487" t="25615" r="30370" b="12908"/>
          <a:stretch/>
        </p:blipFill>
        <p:spPr>
          <a:xfrm>
            <a:off x="5484674" y="1444608"/>
            <a:ext cx="6245771" cy="4452225"/>
          </a:xfrm>
          <a:prstGeom prst="rect">
            <a:avLst/>
          </a:prstGeom>
        </p:spPr>
      </p:pic>
      <p:pic>
        <p:nvPicPr>
          <p:cNvPr id="6" name="Content Placeholder 3"/>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439" t="25891" r="30365" b="25626"/>
          <a:stretch/>
        </p:blipFill>
        <p:spPr>
          <a:xfrm>
            <a:off x="103855" y="3794169"/>
            <a:ext cx="5380822" cy="3063831"/>
          </a:xfrm>
          <a:prstGeom prst="rect">
            <a:avLst/>
          </a:prstGeom>
        </p:spPr>
      </p:pic>
      <p:sp>
        <p:nvSpPr>
          <p:cNvPr id="7" name="Rectangle 6"/>
          <p:cNvSpPr/>
          <p:nvPr/>
        </p:nvSpPr>
        <p:spPr>
          <a:xfrm>
            <a:off x="103854" y="-56314"/>
            <a:ext cx="5380821" cy="1569660"/>
          </a:xfrm>
          <a:prstGeom prst="rect">
            <a:avLst/>
          </a:prstGeom>
        </p:spPr>
        <p:txBody>
          <a:bodyPr wrap="square">
            <a:spAutoFit/>
          </a:bodyPr>
          <a:lstStyle/>
          <a:p>
            <a:r>
              <a:rPr lang="en-US" sz="2400" b="1" dirty="0" smtClean="0"/>
              <a:t>Liquor: </a:t>
            </a:r>
            <a:r>
              <a:rPr lang="en-US" b="1" dirty="0" smtClean="0"/>
              <a:t>A humongous increase in the price of liquor is visible. But we observe an unexplainable increase in the percentage sales after price hike. The </a:t>
            </a:r>
            <a:r>
              <a:rPr lang="en-US" b="1" dirty="0" smtClean="0">
                <a:solidFill>
                  <a:srgbClr val="FFC000"/>
                </a:solidFill>
              </a:rPr>
              <a:t>sales have increased two folds in case of Stella Artois.</a:t>
            </a:r>
            <a:endParaRPr lang="en-US" b="1" dirty="0">
              <a:solidFill>
                <a:srgbClr val="FFC000"/>
              </a:solidFill>
            </a:endParaRPr>
          </a:p>
        </p:txBody>
      </p:sp>
      <p:pic>
        <p:nvPicPr>
          <p:cNvPr id="9" name="Content Placeholder 3"/>
          <p:cNvPicPr>
            <a:picLocks noGrp="1" noChangeAspect="1"/>
          </p:cNvPicPr>
          <p:nvPr>
            <p:ph idx="1"/>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440" t="26191" r="30533" b="39425"/>
          <a:stretch/>
        </p:blipFill>
        <p:spPr>
          <a:xfrm>
            <a:off x="103854" y="1444608"/>
            <a:ext cx="5380822" cy="2515609"/>
          </a:xfrm>
          <a:prstGeom prst="rect">
            <a:avLst/>
          </a:prstGeom>
        </p:spPr>
      </p:pic>
      <p:sp>
        <p:nvSpPr>
          <p:cNvPr id="10" name="Rectangle 9"/>
          <p:cNvSpPr/>
          <p:nvPr/>
        </p:nvSpPr>
        <p:spPr>
          <a:xfrm>
            <a:off x="5484676" y="-53667"/>
            <a:ext cx="6193518" cy="1015663"/>
          </a:xfrm>
          <a:prstGeom prst="rect">
            <a:avLst/>
          </a:prstGeom>
        </p:spPr>
        <p:txBody>
          <a:bodyPr wrap="square">
            <a:spAutoFit/>
          </a:bodyPr>
          <a:lstStyle/>
          <a:p>
            <a:r>
              <a:rPr lang="en-US" sz="2400" b="1" dirty="0" smtClean="0"/>
              <a:t>Food: </a:t>
            </a:r>
            <a:r>
              <a:rPr lang="en-US" b="1" dirty="0" smtClean="0"/>
              <a:t>even when </a:t>
            </a:r>
            <a:r>
              <a:rPr lang="en-US" b="1" dirty="0" err="1" smtClean="0"/>
              <a:t>theprices</a:t>
            </a:r>
            <a:r>
              <a:rPr lang="en-US" b="1" dirty="0" smtClean="0"/>
              <a:t> </a:t>
            </a:r>
            <a:r>
              <a:rPr lang="en-US" b="1" dirty="0" err="1" smtClean="0"/>
              <a:t>becoame</a:t>
            </a:r>
            <a:r>
              <a:rPr lang="en-US" b="1" dirty="0" smtClean="0"/>
              <a:t> two folds, we notice some food item’s sales weren’t affected negatively rather there was a </a:t>
            </a:r>
            <a:r>
              <a:rPr lang="en-US" b="1" dirty="0" smtClean="0">
                <a:solidFill>
                  <a:srgbClr val="FFC000"/>
                </a:solidFill>
              </a:rPr>
              <a:t>positive trend in sales</a:t>
            </a:r>
            <a:endParaRPr lang="en-US" b="1" dirty="0">
              <a:solidFill>
                <a:srgbClr val="FFC000"/>
              </a:solidFill>
            </a:endParaRPr>
          </a:p>
        </p:txBody>
      </p:sp>
      <p:sp>
        <p:nvSpPr>
          <p:cNvPr id="11" name="Rectangle 10"/>
          <p:cNvSpPr/>
          <p:nvPr/>
        </p:nvSpPr>
        <p:spPr>
          <a:xfrm>
            <a:off x="5484673" y="5896833"/>
            <a:ext cx="6193520" cy="1569660"/>
          </a:xfrm>
          <a:prstGeom prst="rect">
            <a:avLst/>
          </a:prstGeom>
        </p:spPr>
        <p:txBody>
          <a:bodyPr wrap="square">
            <a:spAutoFit/>
          </a:bodyPr>
          <a:lstStyle/>
          <a:p>
            <a:r>
              <a:rPr lang="en-US" sz="2400" b="1" dirty="0" smtClean="0"/>
              <a:t>Beverage: </a:t>
            </a:r>
            <a:r>
              <a:rPr lang="en-US" b="1" dirty="0" smtClean="0"/>
              <a:t>We observe that </a:t>
            </a:r>
            <a:r>
              <a:rPr lang="en-US" b="1" dirty="0" smtClean="0">
                <a:solidFill>
                  <a:srgbClr val="FFC000"/>
                </a:solidFill>
              </a:rPr>
              <a:t>sales have increased in many cases with an increase in the rates </a:t>
            </a:r>
            <a:r>
              <a:rPr lang="en-US" b="1" dirty="0" smtClean="0"/>
              <a:t>of the Beverages.</a:t>
            </a:r>
          </a:p>
          <a:p>
            <a:endParaRPr lang="en-US" dirty="0"/>
          </a:p>
          <a:p>
            <a:endParaRPr lang="en-US" dirty="0"/>
          </a:p>
        </p:txBody>
      </p:sp>
    </p:spTree>
    <p:extLst>
      <p:ext uri="{BB962C8B-B14F-4D97-AF65-F5344CB8AC3E}">
        <p14:creationId xmlns:p14="http://schemas.microsoft.com/office/powerpoint/2010/main" val="4024115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 y="1349862"/>
            <a:ext cx="11246849" cy="1069780"/>
          </a:xfrm>
        </p:spPr>
        <p:txBody>
          <a:bodyPr>
            <a:noAutofit/>
          </a:bodyPr>
          <a:lstStyle/>
          <a:p>
            <a:pPr algn="ctr"/>
            <a:r>
              <a:rPr lang="en-US" sz="3600" u="sng" dirty="0" smtClean="0"/>
              <a:t>Monthly Trend Analysis</a:t>
            </a:r>
            <a:r>
              <a:rPr lang="en-US" sz="3600" dirty="0" smtClean="0"/>
              <a:t/>
            </a:r>
            <a:br>
              <a:rPr lang="en-US" sz="3600" dirty="0" smtClean="0"/>
            </a:br>
            <a:r>
              <a:rPr lang="en-US" sz="2000" dirty="0" smtClean="0"/>
              <a:t>The top 2 months for the Café in terms of revenue are:</a:t>
            </a:r>
            <a:br>
              <a:rPr lang="en-US" sz="2000" dirty="0" smtClean="0"/>
            </a:br>
            <a:r>
              <a:rPr lang="en-US" sz="2000" dirty="0" smtClean="0"/>
              <a:t> </a:t>
            </a:r>
            <a:r>
              <a:rPr lang="en-US" sz="2400" dirty="0" smtClean="0">
                <a:solidFill>
                  <a:srgbClr val="FFC000"/>
                </a:solidFill>
              </a:rPr>
              <a:t>December with 34,73,691 INR and January contributing 31,10,742 INR</a:t>
            </a:r>
            <a:r>
              <a:rPr lang="en-US" sz="2000" dirty="0" smtClean="0"/>
              <a:t/>
            </a:r>
            <a:br>
              <a:rPr lang="en-US" sz="2000" dirty="0" smtClean="0"/>
            </a:br>
            <a:r>
              <a:rPr lang="en-US" sz="2000" dirty="0" smtClean="0"/>
              <a:t>The sales start declining from the month of </a:t>
            </a:r>
            <a:r>
              <a:rPr lang="en-US" sz="2000" dirty="0" smtClean="0">
                <a:solidFill>
                  <a:srgbClr val="FFC000"/>
                </a:solidFill>
              </a:rPr>
              <a:t>January -&gt; </a:t>
            </a:r>
            <a:r>
              <a:rPr lang="en-US" sz="2000" dirty="0">
                <a:solidFill>
                  <a:srgbClr val="FFC000"/>
                </a:solidFill>
              </a:rPr>
              <a:t>J</a:t>
            </a:r>
            <a:r>
              <a:rPr lang="en-US" sz="2000" dirty="0" smtClean="0">
                <a:solidFill>
                  <a:srgbClr val="FFC000"/>
                </a:solidFill>
              </a:rPr>
              <a:t>une </a:t>
            </a:r>
            <a:r>
              <a:rPr lang="en-US" sz="2000" dirty="0" smtClean="0"/>
              <a:t>and then there is a elevation in sales from </a:t>
            </a:r>
            <a:r>
              <a:rPr lang="en-US" sz="2000" dirty="0" smtClean="0">
                <a:solidFill>
                  <a:srgbClr val="FFC000"/>
                </a:solidFill>
              </a:rPr>
              <a:t>June -&gt; August </a:t>
            </a:r>
            <a:r>
              <a:rPr lang="en-US" sz="2000" dirty="0" smtClean="0"/>
              <a:t>and the end of December is the highest revenue generator because of new year celebrations</a:t>
            </a:r>
            <a:br>
              <a:rPr lang="en-US" sz="2000" dirty="0" smtClean="0"/>
            </a:br>
            <a:r>
              <a:rPr lang="en-US" sz="2000" dirty="0"/>
              <a:t>L</a:t>
            </a:r>
            <a:r>
              <a:rPr lang="en-US" sz="2000" dirty="0" smtClean="0"/>
              <a:t>east revenue generating months: April, May, June (peak summer months)</a:t>
            </a:r>
            <a:endParaRPr lang="en-US" sz="3600" dirty="0"/>
          </a:p>
        </p:txBody>
      </p:sp>
      <p:pic>
        <p:nvPicPr>
          <p:cNvPr id="4" name="Content Placeholder 3"/>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28180" t="23987" r="7667" b="25729"/>
          <a:stretch/>
        </p:blipFill>
        <p:spPr>
          <a:xfrm>
            <a:off x="797106" y="2419642"/>
            <a:ext cx="10606497" cy="4331401"/>
          </a:xfrm>
        </p:spPr>
      </p:pic>
    </p:spTree>
    <p:extLst>
      <p:ext uri="{BB962C8B-B14F-4D97-AF65-F5344CB8AC3E}">
        <p14:creationId xmlns:p14="http://schemas.microsoft.com/office/powerpoint/2010/main" val="124500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692" y="154745"/>
            <a:ext cx="4511380" cy="928468"/>
          </a:xfrm>
        </p:spPr>
        <p:txBody>
          <a:bodyPr/>
          <a:lstStyle/>
          <a:p>
            <a:r>
              <a:rPr lang="en-US" b="1" u="sng" dirty="0" smtClean="0"/>
              <a:t>INDEX</a:t>
            </a:r>
            <a:endParaRPr lang="en-US" b="1" u="sng" dirty="0"/>
          </a:p>
        </p:txBody>
      </p:sp>
      <p:sp>
        <p:nvSpPr>
          <p:cNvPr id="3" name="Content Placeholder 2"/>
          <p:cNvSpPr>
            <a:spLocks noGrp="1"/>
          </p:cNvSpPr>
          <p:nvPr>
            <p:ph idx="1"/>
          </p:nvPr>
        </p:nvSpPr>
        <p:spPr>
          <a:xfrm>
            <a:off x="2053883" y="1420836"/>
            <a:ext cx="9734842" cy="5437164"/>
          </a:xfrm>
        </p:spPr>
        <p:txBody>
          <a:bodyPr>
            <a:normAutofit fontScale="85000" lnSpcReduction="20000"/>
          </a:bodyPr>
          <a:lstStyle/>
          <a:p>
            <a:pPr marL="514350" indent="-514350">
              <a:buAutoNum type="arabicPeriod"/>
            </a:pPr>
            <a:endParaRPr lang="en-US" dirty="0" smtClean="0"/>
          </a:p>
          <a:p>
            <a:pPr marL="514350" indent="-514350">
              <a:buAutoNum type="arabicPeriod"/>
            </a:pPr>
            <a:endParaRPr lang="en-US" dirty="0"/>
          </a:p>
          <a:p>
            <a:pPr marL="514350" indent="-514350">
              <a:buAutoNum type="arabicPeriod"/>
            </a:pPr>
            <a:endParaRPr lang="en-US" dirty="0" smtClean="0"/>
          </a:p>
          <a:p>
            <a:pPr marL="514350" indent="-514350">
              <a:buAutoNum type="arabicPeriod"/>
            </a:pPr>
            <a:r>
              <a:rPr lang="en-US" sz="2800" dirty="0" smtClean="0"/>
              <a:t>Objective</a:t>
            </a:r>
          </a:p>
          <a:p>
            <a:pPr marL="514350" indent="-514350">
              <a:buAutoNum type="arabicPeriod"/>
            </a:pPr>
            <a:r>
              <a:rPr lang="en-US" sz="2800" dirty="0" smtClean="0"/>
              <a:t>Executive and Key Insights from Exploratory Data Analysis</a:t>
            </a:r>
          </a:p>
          <a:p>
            <a:pPr marL="514350" indent="-514350">
              <a:buAutoNum type="arabicPeriod"/>
            </a:pPr>
            <a:r>
              <a:rPr lang="en-US" sz="2800" dirty="0" smtClean="0"/>
              <a:t>Analysis of Different Times of a Day</a:t>
            </a:r>
          </a:p>
          <a:p>
            <a:pPr marL="514350" indent="-514350">
              <a:buAutoNum type="arabicPeriod"/>
            </a:pPr>
            <a:r>
              <a:rPr lang="en-US" sz="2800" dirty="0" smtClean="0"/>
              <a:t>Analysis of Different Days of a Week</a:t>
            </a:r>
          </a:p>
          <a:p>
            <a:pPr marL="514350" indent="-514350">
              <a:buAutoNum type="arabicPeriod"/>
            </a:pPr>
            <a:r>
              <a:rPr lang="en-US" sz="2800" dirty="0" smtClean="0"/>
              <a:t>Menu Delisting</a:t>
            </a:r>
          </a:p>
          <a:p>
            <a:pPr marL="514350" indent="-514350">
              <a:buAutoNum type="arabicPeriod"/>
            </a:pPr>
            <a:r>
              <a:rPr lang="en-US" sz="2800" dirty="0" smtClean="0"/>
              <a:t>Price </a:t>
            </a:r>
            <a:r>
              <a:rPr lang="en-US" sz="2800" dirty="0"/>
              <a:t>V</a:t>
            </a:r>
            <a:r>
              <a:rPr lang="en-US" sz="2800" dirty="0" smtClean="0"/>
              <a:t>ariation Analysis</a:t>
            </a:r>
          </a:p>
          <a:p>
            <a:pPr marL="514350" indent="-514350">
              <a:buFont typeface="Arial"/>
              <a:buAutoNum type="arabicPeriod"/>
            </a:pPr>
            <a:r>
              <a:rPr lang="en-US" sz="2800" dirty="0"/>
              <a:t>Monthly Trend </a:t>
            </a:r>
            <a:r>
              <a:rPr lang="en-US" sz="2800" dirty="0" smtClean="0"/>
              <a:t>Analysis</a:t>
            </a:r>
          </a:p>
          <a:p>
            <a:pPr marL="514350" indent="-514350">
              <a:buAutoNum type="arabicPeriod"/>
            </a:pPr>
            <a:r>
              <a:rPr lang="en-US" sz="2800" dirty="0"/>
              <a:t>Mix menu analysis and Combo </a:t>
            </a:r>
            <a:r>
              <a:rPr lang="en-US" sz="2800" dirty="0" smtClean="0"/>
              <a:t>offer</a:t>
            </a:r>
          </a:p>
          <a:p>
            <a:pPr marL="514350" indent="-514350">
              <a:buAutoNum type="arabicPeriod"/>
            </a:pPr>
            <a:r>
              <a:rPr lang="en-US" sz="2800" dirty="0" smtClean="0"/>
              <a:t>Recommendations</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0" indent="0">
              <a:buNone/>
            </a:pPr>
            <a:endParaRPr lang="en-US" dirty="0"/>
          </a:p>
        </p:txBody>
      </p:sp>
    </p:spTree>
    <p:extLst>
      <p:ext uri="{BB962C8B-B14F-4D97-AF65-F5344CB8AC3E}">
        <p14:creationId xmlns:p14="http://schemas.microsoft.com/office/powerpoint/2010/main" val="2753130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6176" y="2345788"/>
            <a:ext cx="10018713" cy="1752599"/>
          </a:xfrm>
        </p:spPr>
        <p:txBody>
          <a:bodyPr>
            <a:normAutofit fontScale="90000"/>
          </a:bodyPr>
          <a:lstStyle/>
          <a:p>
            <a:r>
              <a:rPr lang="en-US" sz="4400" b="1" u="sng" dirty="0"/>
              <a:t>Mix menu analysis and Combo </a:t>
            </a:r>
            <a:r>
              <a:rPr lang="en-US" sz="4400" b="1" u="sng" dirty="0" smtClean="0"/>
              <a:t>offer</a:t>
            </a:r>
            <a:br>
              <a:rPr lang="en-US" sz="4400" b="1" u="sng" dirty="0" smtClean="0"/>
            </a:br>
            <a:r>
              <a:rPr lang="en-US" dirty="0">
                <a:latin typeface="Harrington" panose="04040505050A02020702" pitchFamily="82" charset="0"/>
              </a:rPr>
              <a:t>Café Chain Analysis</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370490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55744" y="-191143"/>
            <a:ext cx="10236256" cy="5339694"/>
          </a:xfrm>
        </p:spPr>
        <p:txBody>
          <a:bodyPr>
            <a:normAutofit/>
          </a:bodyPr>
          <a:lstStyle/>
          <a:p>
            <a:pPr lvl="0"/>
            <a:r>
              <a:rPr lang="en-US" b="1" dirty="0" smtClean="0"/>
              <a:t>Combo </a:t>
            </a:r>
            <a:r>
              <a:rPr lang="en-US" b="1" dirty="0"/>
              <a:t>offers</a:t>
            </a:r>
            <a:r>
              <a:rPr lang="en-US" dirty="0"/>
              <a:t> – </a:t>
            </a:r>
            <a:r>
              <a:rPr lang="en-US" b="1" dirty="0" smtClean="0"/>
              <a:t>Tobacco, Food </a:t>
            </a:r>
            <a:r>
              <a:rPr lang="en-US" b="1" dirty="0"/>
              <a:t>and </a:t>
            </a:r>
            <a:r>
              <a:rPr lang="en-US" b="1" dirty="0" smtClean="0"/>
              <a:t>Beverages </a:t>
            </a:r>
            <a:r>
              <a:rPr lang="en-US" dirty="0"/>
              <a:t>are most selling categories for </a:t>
            </a:r>
            <a:r>
              <a:rPr lang="en-US" dirty="0" smtClean="0"/>
              <a:t>café. Therefore, we can make Combos from these Categories to buttress our sales.</a:t>
            </a:r>
            <a:endParaRPr lang="en-GB" dirty="0" smtClean="0"/>
          </a:p>
          <a:p>
            <a:r>
              <a:rPr lang="en-US" b="1" dirty="0" smtClean="0"/>
              <a:t>Trip </a:t>
            </a:r>
            <a:r>
              <a:rPr lang="en-US" b="1" dirty="0"/>
              <a:t>Segmentation</a:t>
            </a:r>
            <a:r>
              <a:rPr lang="en-US" dirty="0"/>
              <a:t>- There are </a:t>
            </a:r>
            <a:r>
              <a:rPr lang="en-US" b="1" dirty="0" smtClean="0"/>
              <a:t>39.3915% </a:t>
            </a:r>
            <a:r>
              <a:rPr lang="en-US" dirty="0"/>
              <a:t>of solo trips (one item per transaction) in a year and Total of 69982 </a:t>
            </a:r>
            <a:r>
              <a:rPr lang="en-US" dirty="0" smtClean="0"/>
              <a:t>transactions. </a:t>
            </a:r>
            <a:r>
              <a:rPr lang="en-US" dirty="0" smtClean="0">
                <a:solidFill>
                  <a:schemeClr val="accent5">
                    <a:lumMod val="75000"/>
                  </a:schemeClr>
                </a:solidFill>
              </a:rPr>
              <a:t>54</a:t>
            </a:r>
            <a:r>
              <a:rPr lang="en-US" dirty="0">
                <a:solidFill>
                  <a:schemeClr val="accent5">
                    <a:lumMod val="75000"/>
                  </a:schemeClr>
                </a:solidFill>
              </a:rPr>
              <a:t>% of these solo transactions are from TOBACCO lovers</a:t>
            </a:r>
            <a:r>
              <a:rPr lang="en-US" dirty="0"/>
              <a:t>. A strategic promotional initiative like combo offers can produce significant uplift to current revenue</a:t>
            </a:r>
            <a:r>
              <a:rPr lang="en-US" dirty="0" smtClean="0"/>
              <a:t>.</a:t>
            </a:r>
            <a:r>
              <a:rPr lang="en-US" dirty="0"/>
              <a:t> </a:t>
            </a:r>
            <a:endParaRPr lang="en-US" dirty="0" smtClean="0"/>
          </a:p>
          <a:p>
            <a:endParaRPr lang="en-US" dirty="0" smtClean="0"/>
          </a:p>
          <a:p>
            <a:endParaRPr lang="en-US" dirty="0" smtClean="0"/>
          </a:p>
          <a:p>
            <a:endParaRPr lang="en-US" dirty="0"/>
          </a:p>
        </p:txBody>
      </p:sp>
      <p:pic>
        <p:nvPicPr>
          <p:cNvPr id="6" name="Content Placeholder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41898" t="49143" r="1752" b="6544"/>
          <a:stretch/>
        </p:blipFill>
        <p:spPr>
          <a:xfrm>
            <a:off x="3409849" y="3228878"/>
            <a:ext cx="8542665" cy="3524619"/>
          </a:xfrm>
          <a:prstGeom prst="rect">
            <a:avLst/>
          </a:prstGeom>
        </p:spPr>
      </p:pic>
      <p:sp>
        <p:nvSpPr>
          <p:cNvPr id="7" name="Rectangle 6"/>
          <p:cNvSpPr/>
          <p:nvPr/>
        </p:nvSpPr>
        <p:spPr>
          <a:xfrm>
            <a:off x="845904" y="3859463"/>
            <a:ext cx="2563945" cy="1815882"/>
          </a:xfrm>
          <a:prstGeom prst="rect">
            <a:avLst/>
          </a:prstGeom>
        </p:spPr>
        <p:txBody>
          <a:bodyPr wrap="square">
            <a:spAutoFit/>
          </a:bodyPr>
          <a:lstStyle/>
          <a:p>
            <a:r>
              <a:rPr lang="en-US" sz="2800" b="1" dirty="0"/>
              <a:t>Analysis of the Association Rules via Scatter Plots</a:t>
            </a:r>
          </a:p>
        </p:txBody>
      </p:sp>
    </p:spTree>
    <p:extLst>
      <p:ext uri="{BB962C8B-B14F-4D97-AF65-F5344CB8AC3E}">
        <p14:creationId xmlns:p14="http://schemas.microsoft.com/office/powerpoint/2010/main" val="2446990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841" y="267286"/>
            <a:ext cx="11133239" cy="1758461"/>
          </a:xfrm>
        </p:spPr>
        <p:txBody>
          <a:bodyPr>
            <a:noAutofit/>
          </a:bodyPr>
          <a:lstStyle/>
          <a:p>
            <a:pPr lvl="0"/>
            <a:r>
              <a:rPr lang="en-US" altLang="en-US" sz="3200" b="1" dirty="0">
                <a:latin typeface="Times New Roman" panose="02020603050405020304" pitchFamily="18" charset="0"/>
                <a:cs typeface="Times New Roman" panose="02020603050405020304" pitchFamily="18" charset="0"/>
              </a:rPr>
              <a:t>Most frequent items: </a:t>
            </a:r>
            <a:r>
              <a:rPr lang="en-US" altLang="en-US" sz="2400" b="1" dirty="0">
                <a:latin typeface="Times New Roman" panose="02020603050405020304" pitchFamily="18" charset="0"/>
                <a:cs typeface="Times New Roman" panose="02020603050405020304" pitchFamily="18" charset="0"/>
              </a:rPr>
              <a:t/>
            </a:r>
            <a:br>
              <a:rPr lang="en-US" altLang="en-US" sz="2400" b="1" dirty="0">
                <a:latin typeface="Times New Roman" panose="02020603050405020304" pitchFamily="18" charset="0"/>
                <a:cs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rPr>
              <a:t>Nirvana Hookah Single </a:t>
            </a:r>
            <a:r>
              <a:rPr lang="en-US" altLang="en-US" sz="2400" dirty="0">
                <a:latin typeface="Times New Roman" panose="02020603050405020304" pitchFamily="18" charset="0"/>
                <a:cs typeface="Times New Roman" panose="02020603050405020304" pitchFamily="18" charset="0"/>
              </a:rPr>
              <a:t>– 8389(</a:t>
            </a:r>
            <a:r>
              <a:rPr lang="en-US" sz="2400" dirty="0"/>
              <a:t>constitutes 0.1198% of the total items bought</a:t>
            </a:r>
            <a:r>
              <a:rPr lang="en-US" sz="2400" dirty="0" smtClean="0"/>
              <a:t>.</a:t>
            </a:r>
            <a:r>
              <a:rPr lang="en-US" altLang="en-US" sz="2400" dirty="0" smtClean="0">
                <a:latin typeface="Times New Roman" panose="02020603050405020304" pitchFamily="18" charset="0"/>
                <a:cs typeface="Times New Roman" panose="02020603050405020304" pitchFamily="18" charset="0"/>
              </a:rPr>
              <a:t>)</a:t>
            </a:r>
            <a:br>
              <a:rPr lang="en-US" altLang="en-US" sz="2400" dirty="0" smtClean="0">
                <a:latin typeface="Times New Roman" panose="02020603050405020304" pitchFamily="18" charset="0"/>
                <a:cs typeface="Times New Roman" panose="02020603050405020304" pitchFamily="18" charset="0"/>
              </a:rPr>
            </a:br>
            <a:r>
              <a:rPr lang="en-US" altLang="en-US" sz="2400" b="1" dirty="0" smtClean="0">
                <a:latin typeface="Times New Roman" panose="02020603050405020304" pitchFamily="18" charset="0"/>
                <a:cs typeface="Times New Roman" panose="02020603050405020304" pitchFamily="18" charset="0"/>
              </a:rPr>
              <a:t>Mint </a:t>
            </a:r>
            <a:r>
              <a:rPr lang="en-US" altLang="en-US" sz="2400" b="1" dirty="0" err="1">
                <a:latin typeface="Times New Roman" panose="02020603050405020304" pitchFamily="18" charset="0"/>
                <a:cs typeface="Times New Roman" panose="02020603050405020304" pitchFamily="18" charset="0"/>
              </a:rPr>
              <a:t>Flavour</a:t>
            </a:r>
            <a:r>
              <a:rPr lang="en-US" altLang="en-US" sz="2400" b="1" dirty="0">
                <a:latin typeface="Times New Roman" panose="02020603050405020304" pitchFamily="18" charset="0"/>
                <a:cs typeface="Times New Roman" panose="02020603050405020304" pitchFamily="18" charset="0"/>
              </a:rPr>
              <a:t> Single </a:t>
            </a:r>
            <a:r>
              <a:rPr lang="en-US" altLang="en-US" sz="2400" dirty="0">
                <a:latin typeface="Times New Roman" panose="02020603050405020304" pitchFamily="18" charset="0"/>
                <a:cs typeface="Times New Roman" panose="02020603050405020304" pitchFamily="18" charset="0"/>
              </a:rPr>
              <a:t>- 5812 </a:t>
            </a:r>
            <a:br>
              <a:rPr lang="en-US" altLang="en-US" sz="2400" dirty="0">
                <a:latin typeface="Times New Roman" panose="02020603050405020304" pitchFamily="18" charset="0"/>
                <a:cs typeface="Times New Roman" panose="02020603050405020304" pitchFamily="18" charset="0"/>
              </a:rPr>
            </a:br>
            <a:r>
              <a:rPr lang="en-US" altLang="en-US" sz="2400" b="1" dirty="0" err="1">
                <a:latin typeface="Times New Roman" panose="02020603050405020304" pitchFamily="18" charset="0"/>
                <a:cs typeface="Times New Roman" panose="02020603050405020304" pitchFamily="18" charset="0"/>
              </a:rPr>
              <a:t>Capuccino</a:t>
            </a:r>
            <a:r>
              <a:rPr lang="en-US" altLang="en-US" sz="2400" dirty="0">
                <a:latin typeface="Times New Roman" panose="02020603050405020304" pitchFamily="18" charset="0"/>
                <a:cs typeface="Times New Roman" panose="02020603050405020304" pitchFamily="18" charset="0"/>
              </a:rPr>
              <a:t> - 5468 </a:t>
            </a:r>
            <a:br>
              <a:rPr lang="en-US" altLang="en-US" sz="2400" dirty="0">
                <a:latin typeface="Times New Roman" panose="02020603050405020304" pitchFamily="18" charset="0"/>
                <a:cs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rPr>
              <a:t>Great Lakes Shake </a:t>
            </a:r>
            <a:r>
              <a:rPr lang="en-US" altLang="en-US" sz="2400" dirty="0">
                <a:latin typeface="Times New Roman" panose="02020603050405020304" pitchFamily="18" charset="0"/>
                <a:cs typeface="Times New Roman" panose="02020603050405020304" pitchFamily="18" charset="0"/>
              </a:rPr>
              <a:t>- 4871 </a:t>
            </a:r>
            <a:br>
              <a:rPr lang="en-US" altLang="en-US" sz="2400" dirty="0">
                <a:latin typeface="Times New Roman" panose="02020603050405020304" pitchFamily="18" charset="0"/>
                <a:cs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rPr>
              <a:t>Sambuca</a:t>
            </a:r>
            <a:r>
              <a:rPr lang="en-US" altLang="en-US" sz="2400" dirty="0">
                <a:latin typeface="Times New Roman" panose="02020603050405020304" pitchFamily="18" charset="0"/>
                <a:cs typeface="Times New Roman" panose="02020603050405020304" pitchFamily="18" charset="0"/>
              </a:rPr>
              <a:t> - 4423 </a:t>
            </a:r>
          </a:p>
        </p:txBody>
      </p:sp>
      <p:sp>
        <p:nvSpPr>
          <p:cNvPr id="5" name="Rectangle 4"/>
          <p:cNvSpPr/>
          <p:nvPr/>
        </p:nvSpPr>
        <p:spPr>
          <a:xfrm>
            <a:off x="3048000" y="2828836"/>
            <a:ext cx="6096000" cy="1200329"/>
          </a:xfrm>
          <a:prstGeom prst="rect">
            <a:avLst/>
          </a:prstGeom>
        </p:spPr>
        <p:txBody>
          <a:bodyPr>
            <a:spAutoFit/>
          </a:bodyPr>
          <a:lstStyle/>
          <a:p>
            <a:pPr lvl="0" eaLnBrk="0" fontAlgn="base" hangingPunct="0">
              <a:spcBef>
                <a:spcPct val="0"/>
              </a:spcBef>
              <a:spcAft>
                <a:spcPct val="0"/>
              </a:spcAft>
            </a:pPr>
            <a:r>
              <a:rPr lang="en-US" altLang="en-US" dirty="0">
                <a:solidFill>
                  <a:srgbClr val="FFFFFF"/>
                </a:solidFill>
                <a:latin typeface="Lucida Console" panose="020B0609040504020204" pitchFamily="49" charset="0"/>
              </a:rPr>
              <a:t>most frequent items: NIRVANA HOOKAH SINGLE MINT FLAVOUR SINGLE CAPPUCCINO GREAT LAKES SHAKE </a:t>
            </a:r>
            <a:r>
              <a:rPr lang="en-US" altLang="en-US" dirty="0" smtClean="0">
                <a:solidFill>
                  <a:srgbClr val="FFFFFF"/>
                </a:solidFill>
                <a:latin typeface="Lucida Console" panose="020B0609040504020204" pitchFamily="49" charset="0"/>
              </a:rPr>
              <a:t>8389 </a:t>
            </a:r>
            <a:r>
              <a:rPr lang="en-US" altLang="en-US" dirty="0">
                <a:solidFill>
                  <a:srgbClr val="FFFFFF"/>
                </a:solidFill>
                <a:latin typeface="Lucida Console" panose="020B0609040504020204" pitchFamily="49" charset="0"/>
              </a:rPr>
              <a:t>5812 5468 4871 SAMBUCA (Other) 4423 </a:t>
            </a:r>
            <a:endParaRPr lang="en-US" altLang="en-US" sz="4400" dirty="0">
              <a:latin typeface="Arial" panose="020B0604020202020204" pitchFamily="34" charset="0"/>
            </a:endParaRPr>
          </a:p>
        </p:txBody>
      </p:sp>
      <p:pic>
        <p:nvPicPr>
          <p:cNvPr id="9" name="Picture 8"/>
          <p:cNvPicPr>
            <a:picLocks noChangeAspect="1"/>
          </p:cNvPicPr>
          <p:nvPr/>
        </p:nvPicPr>
        <p:blipFill rotWithShape="1">
          <a:blip r:embed="rId2">
            <a:duotone>
              <a:prstClr val="black"/>
              <a:schemeClr val="tx2">
                <a:lumMod val="10000"/>
                <a:lumOff val="90000"/>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751" t="6265" r="3571" b="5882"/>
          <a:stretch/>
        </p:blipFill>
        <p:spPr>
          <a:xfrm>
            <a:off x="505431" y="2475914"/>
            <a:ext cx="11564649" cy="4382086"/>
          </a:xfrm>
          <a:prstGeom prst="rect">
            <a:avLst/>
          </a:prstGeom>
        </p:spPr>
      </p:pic>
    </p:spTree>
    <p:extLst>
      <p:ext uri="{BB962C8B-B14F-4D97-AF65-F5344CB8AC3E}">
        <p14:creationId xmlns:p14="http://schemas.microsoft.com/office/powerpoint/2010/main" val="2108232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10" y="1"/>
            <a:ext cx="11756570" cy="2142304"/>
          </a:xfrm>
        </p:spPr>
        <p:txBody>
          <a:bodyPr>
            <a:normAutofit/>
          </a:bodyPr>
          <a:lstStyle/>
          <a:p>
            <a:r>
              <a:rPr lang="en-US" sz="3600" b="1" dirty="0" smtClean="0"/>
              <a:t>Food Combos</a:t>
            </a:r>
            <a:r>
              <a:rPr lang="en-US" dirty="0" smtClean="0"/>
              <a:t/>
            </a:r>
            <a:br>
              <a:rPr lang="en-US" dirty="0" smtClean="0"/>
            </a:br>
            <a:r>
              <a:rPr lang="en-US" sz="2400" dirty="0"/>
              <a:t>B</a:t>
            </a:r>
            <a:r>
              <a:rPr lang="en-US" sz="2400" dirty="0" smtClean="0"/>
              <a:t>y scrutinizing the customers behavior in item purchases ,we have come up with </a:t>
            </a:r>
            <a:r>
              <a:rPr lang="en-US" sz="2400" b="1" dirty="0" smtClean="0"/>
              <a:t>combos to be added in our MENU</a:t>
            </a:r>
            <a:r>
              <a:rPr lang="en-US" sz="2400" dirty="0" smtClean="0"/>
              <a:t> in order to increase the quantity sold and thus, increase our revenue. </a:t>
            </a:r>
            <a:r>
              <a:rPr lang="en-US" sz="2400" b="1" dirty="0" smtClean="0"/>
              <a:t>Special offers </a:t>
            </a:r>
            <a:r>
              <a:rPr lang="en-US" sz="2400" dirty="0" smtClean="0"/>
              <a:t>can be showered on these combos to increase the sales and make it a </a:t>
            </a:r>
            <a:r>
              <a:rPr lang="en-US" sz="2400" b="1" dirty="0" smtClean="0"/>
              <a:t>lucrative deal</a:t>
            </a:r>
            <a:r>
              <a:rPr lang="en-US" sz="2400" dirty="0" smtClean="0"/>
              <a:t> for the customer.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05881213"/>
              </p:ext>
            </p:extLst>
          </p:nvPr>
        </p:nvGraphicFramePr>
        <p:xfrm>
          <a:off x="313510" y="2142305"/>
          <a:ext cx="10166921" cy="4428125"/>
        </p:xfrm>
        <a:graphic>
          <a:graphicData uri="http://schemas.openxmlformats.org/drawingml/2006/table">
            <a:tbl>
              <a:tblPr/>
              <a:tblGrid>
                <a:gridCol w="3878662">
                  <a:extLst>
                    <a:ext uri="{9D8B030D-6E8A-4147-A177-3AD203B41FA5}">
                      <a16:colId xmlns:a16="http://schemas.microsoft.com/office/drawing/2014/main" val="406515713"/>
                    </a:ext>
                  </a:extLst>
                </a:gridCol>
                <a:gridCol w="6288259">
                  <a:extLst>
                    <a:ext uri="{9D8B030D-6E8A-4147-A177-3AD203B41FA5}">
                      <a16:colId xmlns:a16="http://schemas.microsoft.com/office/drawing/2014/main" val="507731180"/>
                    </a:ext>
                  </a:extLst>
                </a:gridCol>
              </a:tblGrid>
              <a:tr h="368440">
                <a:tc>
                  <a:txBody>
                    <a:bodyPr/>
                    <a:lstStyle/>
                    <a:p>
                      <a:pPr algn="l" fontAlgn="b"/>
                      <a:r>
                        <a:rPr lang="en-US" sz="2400" b="1" i="0" u="none" strike="noStrike" dirty="0" smtClean="0">
                          <a:solidFill>
                            <a:srgbClr val="000000"/>
                          </a:solidFill>
                          <a:effectLst/>
                          <a:latin typeface="Calibri" panose="020F0502020204030204" pitchFamily="34" charset="0"/>
                        </a:rPr>
                        <a:t>                                          ITEMS</a:t>
                      </a:r>
                      <a:r>
                        <a:rPr lang="en-US" sz="2400" b="1" i="0" u="none" strike="noStrike" baseline="0" dirty="0" smtClean="0">
                          <a:solidFill>
                            <a:srgbClr val="000000"/>
                          </a:solidFill>
                          <a:effectLst/>
                          <a:latin typeface="Calibri" panose="020F0502020204030204" pitchFamily="34" charset="0"/>
                        </a:rPr>
                        <a:t>’</a:t>
                      </a:r>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400" b="1" i="0" u="none" strike="noStrike" dirty="0" smtClean="0">
                          <a:solidFill>
                            <a:srgbClr val="000000"/>
                          </a:solidFill>
                          <a:effectLst/>
                          <a:latin typeface="Calibri" panose="020F0502020204030204" pitchFamily="34" charset="0"/>
                        </a:rPr>
                        <a:t>COMBOS</a:t>
                      </a:r>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041962995"/>
                  </a:ext>
                </a:extLst>
              </a:tr>
              <a:tr h="368440">
                <a:tc>
                  <a:txBody>
                    <a:bodyPr/>
                    <a:lstStyle/>
                    <a:p>
                      <a:pPr algn="l" fontAlgn="b"/>
                      <a:r>
                        <a:rPr lang="en-US" sz="2000" b="1" i="0" u="none" strike="noStrike" dirty="0">
                          <a:solidFill>
                            <a:srgbClr val="000000"/>
                          </a:solidFill>
                          <a:effectLst/>
                          <a:latin typeface="Calibri" panose="020F0502020204030204" pitchFamily="34" charset="0"/>
                        </a:rPr>
                        <a:t>ADD HERB ROAST </a:t>
                      </a:r>
                      <a:r>
                        <a:rPr lang="en-US" sz="2000" b="1" i="0" u="none" strike="noStrike" dirty="0" smtClean="0">
                          <a:solidFill>
                            <a:srgbClr val="000000"/>
                          </a:solidFill>
                          <a:effectLst/>
                          <a:latin typeface="Calibri" panose="020F0502020204030204" pitchFamily="34" charset="0"/>
                        </a:rPr>
                        <a:t>CHICKEN   with</a:t>
                      </a:r>
                      <a:r>
                        <a:rPr lang="en-US" sz="2000" b="1" i="0" u="none" strike="noStrike" baseline="0" dirty="0" smtClean="0">
                          <a:solidFill>
                            <a:srgbClr val="000000"/>
                          </a:solidFill>
                          <a:effectLst/>
                          <a:latin typeface="Calibri" panose="020F0502020204030204" pitchFamily="34" charset="0"/>
                        </a:rPr>
                        <a:t> </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LEMON INFUSED CHAR GRILLED VEG</a:t>
                      </a:r>
                    </a:p>
                  </a:txBody>
                  <a:tcPr marL="9525" marR="9525" marT="9525" marB="0" anchor="b">
                    <a:lnL>
                      <a:noFill/>
                    </a:lnL>
                    <a:lnR>
                      <a:noFill/>
                    </a:lnR>
                    <a:lnT>
                      <a:noFill/>
                    </a:lnT>
                    <a:lnB>
                      <a:noFill/>
                    </a:lnB>
                  </a:tcPr>
                </a:tc>
                <a:extLst>
                  <a:ext uri="{0D108BD9-81ED-4DB2-BD59-A6C34878D82A}">
                    <a16:rowId xmlns:a16="http://schemas.microsoft.com/office/drawing/2014/main" val="2074528155"/>
                  </a:ext>
                </a:extLst>
              </a:tr>
              <a:tr h="368440">
                <a:tc>
                  <a:txBody>
                    <a:bodyPr/>
                    <a:lstStyle/>
                    <a:p>
                      <a:pPr algn="l" fontAlgn="b"/>
                      <a:r>
                        <a:rPr lang="en-US" sz="2000" b="1" i="0" u="none" strike="noStrike" dirty="0">
                          <a:solidFill>
                            <a:srgbClr val="000000"/>
                          </a:solidFill>
                          <a:effectLst/>
                          <a:latin typeface="Calibri" panose="020F0502020204030204" pitchFamily="34" charset="0"/>
                        </a:rPr>
                        <a:t>ADD HAZELNUT </a:t>
                      </a:r>
                      <a:r>
                        <a:rPr lang="en-US" sz="2000" b="1" i="0" u="none" strike="noStrike" dirty="0" smtClean="0">
                          <a:solidFill>
                            <a:srgbClr val="000000"/>
                          </a:solidFill>
                          <a:effectLst/>
                          <a:latin typeface="Calibri" panose="020F0502020204030204" pitchFamily="34" charset="0"/>
                        </a:rPr>
                        <a:t>FAVOUR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CAFFE LATTE</a:t>
                      </a:r>
                    </a:p>
                  </a:txBody>
                  <a:tcPr marL="9525" marR="9525" marT="9525" marB="0" anchor="b">
                    <a:lnL>
                      <a:noFill/>
                    </a:lnL>
                    <a:lnR>
                      <a:noFill/>
                    </a:lnR>
                    <a:lnT>
                      <a:noFill/>
                    </a:lnT>
                    <a:lnB>
                      <a:noFill/>
                    </a:lnB>
                  </a:tcPr>
                </a:tc>
                <a:extLst>
                  <a:ext uri="{0D108BD9-81ED-4DB2-BD59-A6C34878D82A}">
                    <a16:rowId xmlns:a16="http://schemas.microsoft.com/office/drawing/2014/main" val="3073506177"/>
                  </a:ext>
                </a:extLst>
              </a:tr>
              <a:tr h="368440">
                <a:tc>
                  <a:txBody>
                    <a:bodyPr/>
                    <a:lstStyle/>
                    <a:p>
                      <a:pPr algn="l" fontAlgn="b"/>
                      <a:r>
                        <a:rPr lang="en-US" sz="2000" b="1" i="0" u="none" strike="noStrike" dirty="0">
                          <a:solidFill>
                            <a:srgbClr val="000000"/>
                          </a:solidFill>
                          <a:effectLst/>
                          <a:latin typeface="Calibri" panose="020F0502020204030204" pitchFamily="34" charset="0"/>
                        </a:rPr>
                        <a:t>ADD </a:t>
                      </a:r>
                      <a:r>
                        <a:rPr lang="en-US" sz="2000" b="1" i="0" u="none" strike="noStrike" dirty="0" smtClean="0">
                          <a:solidFill>
                            <a:srgbClr val="000000"/>
                          </a:solidFill>
                          <a:effectLst/>
                          <a:latin typeface="Calibri" panose="020F0502020204030204" pitchFamily="34" charset="0"/>
                        </a:rPr>
                        <a:t>FRIES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smtClean="0">
                          <a:solidFill>
                            <a:srgbClr val="000000"/>
                          </a:solidFill>
                          <a:effectLst/>
                          <a:latin typeface="Calibri" panose="020F0502020204030204" pitchFamily="34" charset="0"/>
                        </a:rPr>
                        <a:t>SATAY </a:t>
                      </a:r>
                      <a:r>
                        <a:rPr lang="en-US" sz="2000" b="1" i="0" u="none" strike="noStrike" dirty="0">
                          <a:solidFill>
                            <a:srgbClr val="000000"/>
                          </a:solidFill>
                          <a:effectLst/>
                          <a:latin typeface="Calibri" panose="020F0502020204030204" pitchFamily="34" charset="0"/>
                        </a:rPr>
                        <a:t>CHICKEN PANINI</a:t>
                      </a:r>
                    </a:p>
                  </a:txBody>
                  <a:tcPr marL="9525" marR="9525" marT="9525" marB="0" anchor="b">
                    <a:lnL>
                      <a:noFill/>
                    </a:lnL>
                    <a:lnR>
                      <a:noFill/>
                    </a:lnR>
                    <a:lnT>
                      <a:noFill/>
                    </a:lnT>
                    <a:lnB>
                      <a:noFill/>
                    </a:lnB>
                  </a:tcPr>
                </a:tc>
                <a:extLst>
                  <a:ext uri="{0D108BD9-81ED-4DB2-BD59-A6C34878D82A}">
                    <a16:rowId xmlns:a16="http://schemas.microsoft.com/office/drawing/2014/main" val="511326624"/>
                  </a:ext>
                </a:extLst>
              </a:tr>
              <a:tr h="368440">
                <a:tc>
                  <a:txBody>
                    <a:bodyPr/>
                    <a:lstStyle/>
                    <a:p>
                      <a:pPr algn="l" fontAlgn="b"/>
                      <a:r>
                        <a:rPr lang="en-US" sz="2000" b="1" i="0" u="none" strike="noStrike" dirty="0">
                          <a:solidFill>
                            <a:srgbClr val="000000"/>
                          </a:solidFill>
                          <a:effectLst/>
                          <a:latin typeface="Calibri" panose="020F0502020204030204" pitchFamily="34" charset="0"/>
                        </a:rPr>
                        <a:t>FRENCH FREIS </a:t>
                      </a:r>
                      <a:r>
                        <a:rPr lang="en-US" sz="2000" b="1" i="0" u="none" strike="noStrike" dirty="0" smtClean="0">
                          <a:solidFill>
                            <a:srgbClr val="000000"/>
                          </a:solidFill>
                          <a:effectLst/>
                          <a:latin typeface="Calibri" panose="020F0502020204030204" pitchFamily="34" charset="0"/>
                        </a:rPr>
                        <a:t>                         </a:t>
                      </a:r>
                      <a:r>
                        <a:rPr lang="en-US" sz="2000" b="1" i="0" u="none" strike="noStrike" baseline="0" dirty="0" smtClean="0">
                          <a:solidFill>
                            <a:srgbClr val="000000"/>
                          </a:solidFill>
                          <a:effectLst/>
                          <a:latin typeface="Calibri" panose="020F0502020204030204" pitchFamily="34" charset="0"/>
                        </a:rPr>
                        <a:t>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B.M.T PANINI</a:t>
                      </a:r>
                    </a:p>
                  </a:txBody>
                  <a:tcPr marL="9525" marR="9525" marT="9525" marB="0" anchor="b">
                    <a:lnL>
                      <a:noFill/>
                    </a:lnL>
                    <a:lnR>
                      <a:noFill/>
                    </a:lnR>
                    <a:lnT>
                      <a:noFill/>
                    </a:lnT>
                    <a:lnB>
                      <a:noFill/>
                    </a:lnB>
                  </a:tcPr>
                </a:tc>
                <a:extLst>
                  <a:ext uri="{0D108BD9-81ED-4DB2-BD59-A6C34878D82A}">
                    <a16:rowId xmlns:a16="http://schemas.microsoft.com/office/drawing/2014/main" val="1963359926"/>
                  </a:ext>
                </a:extLst>
              </a:tr>
              <a:tr h="368440">
                <a:tc>
                  <a:txBody>
                    <a:bodyPr/>
                    <a:lstStyle/>
                    <a:p>
                      <a:pPr algn="l" fontAlgn="b"/>
                      <a:r>
                        <a:rPr lang="en-US" sz="2000" b="1" i="0" u="none" strike="noStrike" dirty="0">
                          <a:solidFill>
                            <a:srgbClr val="000000"/>
                          </a:solidFill>
                          <a:effectLst/>
                          <a:latin typeface="Calibri" panose="020F0502020204030204" pitchFamily="34" charset="0"/>
                        </a:rPr>
                        <a:t>ADD FRIES            </a:t>
                      </a:r>
                      <a:r>
                        <a:rPr lang="en-US" sz="2000" b="1" i="0" u="none" strike="noStrike" dirty="0" smtClean="0">
                          <a:solidFill>
                            <a:srgbClr val="000000"/>
                          </a:solidFill>
                          <a:effectLst/>
                          <a:latin typeface="Calibri" panose="020F0502020204030204" pitchFamily="34" charset="0"/>
                        </a:rPr>
                        <a:t>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COUNTRY ROAST CHICKEN PANINI</a:t>
                      </a:r>
                    </a:p>
                  </a:txBody>
                  <a:tcPr marL="9525" marR="9525" marT="9525" marB="0" anchor="b">
                    <a:lnL>
                      <a:noFill/>
                    </a:lnL>
                    <a:lnR>
                      <a:noFill/>
                    </a:lnR>
                    <a:lnT>
                      <a:noFill/>
                    </a:lnT>
                    <a:lnB>
                      <a:noFill/>
                    </a:lnB>
                  </a:tcPr>
                </a:tc>
                <a:extLst>
                  <a:ext uri="{0D108BD9-81ED-4DB2-BD59-A6C34878D82A}">
                    <a16:rowId xmlns:a16="http://schemas.microsoft.com/office/drawing/2014/main" val="533314009"/>
                  </a:ext>
                </a:extLst>
              </a:tr>
              <a:tr h="368440">
                <a:tc>
                  <a:txBody>
                    <a:bodyPr/>
                    <a:lstStyle/>
                    <a:p>
                      <a:pPr algn="l" fontAlgn="b"/>
                      <a:r>
                        <a:rPr lang="en-US" sz="2000" b="1" i="0" u="none" strike="noStrike" dirty="0">
                          <a:solidFill>
                            <a:srgbClr val="000000"/>
                          </a:solidFill>
                          <a:effectLst/>
                          <a:latin typeface="Calibri" panose="020F0502020204030204" pitchFamily="34" charset="0"/>
                        </a:rPr>
                        <a:t>ADD HAZELNUT </a:t>
                      </a:r>
                      <a:r>
                        <a:rPr lang="en-US" sz="2000" b="1" i="0" u="none" strike="noStrike" dirty="0" smtClean="0">
                          <a:solidFill>
                            <a:srgbClr val="000000"/>
                          </a:solidFill>
                          <a:effectLst/>
                          <a:latin typeface="Calibri" panose="020F0502020204030204" pitchFamily="34" charset="0"/>
                        </a:rPr>
                        <a:t>FAVOUR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a:solidFill>
                            <a:srgbClr val="000000"/>
                          </a:solidFill>
                          <a:effectLst/>
                          <a:latin typeface="Calibri" panose="020F0502020204030204" pitchFamily="34" charset="0"/>
                        </a:rPr>
                        <a:t>CAPPUCCINO</a:t>
                      </a:r>
                    </a:p>
                  </a:txBody>
                  <a:tcPr marL="9525" marR="9525" marT="9525" marB="0" anchor="b">
                    <a:lnL>
                      <a:noFill/>
                    </a:lnL>
                    <a:lnR>
                      <a:noFill/>
                    </a:lnR>
                    <a:lnT>
                      <a:noFill/>
                    </a:lnT>
                    <a:lnB>
                      <a:noFill/>
                    </a:lnB>
                  </a:tcPr>
                </a:tc>
                <a:extLst>
                  <a:ext uri="{0D108BD9-81ED-4DB2-BD59-A6C34878D82A}">
                    <a16:rowId xmlns:a16="http://schemas.microsoft.com/office/drawing/2014/main" val="4103978058"/>
                  </a:ext>
                </a:extLst>
              </a:tr>
              <a:tr h="368440">
                <a:tc>
                  <a:txBody>
                    <a:bodyPr/>
                    <a:lstStyle/>
                    <a:p>
                      <a:pPr algn="l" fontAlgn="b"/>
                      <a:r>
                        <a:rPr lang="en-US" sz="2000" b="1" i="0" u="none" strike="noStrike" dirty="0">
                          <a:solidFill>
                            <a:srgbClr val="000000"/>
                          </a:solidFill>
                          <a:effectLst/>
                          <a:latin typeface="Calibri" panose="020F0502020204030204" pitchFamily="34" charset="0"/>
                        </a:rPr>
                        <a:t>VANILLA </a:t>
                      </a:r>
                      <a:r>
                        <a:rPr lang="en-US" sz="2000" b="1" i="0" u="none" strike="noStrike" dirty="0" smtClean="0">
                          <a:solidFill>
                            <a:srgbClr val="000000"/>
                          </a:solidFill>
                          <a:effectLst/>
                          <a:latin typeface="Calibri" panose="020F0502020204030204" pitchFamily="34" charset="0"/>
                        </a:rPr>
                        <a:t>ICECREAM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GREAT LAKES SHAKE</a:t>
                      </a:r>
                    </a:p>
                  </a:txBody>
                  <a:tcPr marL="9525" marR="9525" marT="9525" marB="0" anchor="b">
                    <a:lnL>
                      <a:noFill/>
                    </a:lnL>
                    <a:lnR>
                      <a:noFill/>
                    </a:lnR>
                    <a:lnT>
                      <a:noFill/>
                    </a:lnT>
                    <a:lnB>
                      <a:noFill/>
                    </a:lnB>
                  </a:tcPr>
                </a:tc>
                <a:extLst>
                  <a:ext uri="{0D108BD9-81ED-4DB2-BD59-A6C34878D82A}">
                    <a16:rowId xmlns:a16="http://schemas.microsoft.com/office/drawing/2014/main" val="1632392052"/>
                  </a:ext>
                </a:extLst>
              </a:tr>
              <a:tr h="368440">
                <a:tc>
                  <a:txBody>
                    <a:bodyPr/>
                    <a:lstStyle/>
                    <a:p>
                      <a:pPr algn="l" fontAlgn="b"/>
                      <a:r>
                        <a:rPr lang="en-US" sz="2000" b="1" i="0" u="none" strike="noStrike" dirty="0">
                          <a:solidFill>
                            <a:srgbClr val="000000"/>
                          </a:solidFill>
                          <a:effectLst/>
                          <a:latin typeface="Calibri" panose="020F0502020204030204" pitchFamily="34" charset="0"/>
                        </a:rPr>
                        <a:t>BUN MASKA &amp; </a:t>
                      </a:r>
                      <a:r>
                        <a:rPr lang="en-US" sz="2000" b="1" i="0" u="none" strike="noStrike" dirty="0" smtClean="0">
                          <a:solidFill>
                            <a:srgbClr val="000000"/>
                          </a:solidFill>
                          <a:effectLst/>
                          <a:latin typeface="Calibri" panose="020F0502020204030204" pitchFamily="34" charset="0"/>
                        </a:rPr>
                        <a:t>CHAI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a:solidFill>
                            <a:srgbClr val="000000"/>
                          </a:solidFill>
                          <a:effectLst/>
                          <a:latin typeface="Calibri" panose="020F0502020204030204" pitchFamily="34" charset="0"/>
                        </a:rPr>
                        <a:t>MASALA CHAI CUTTING</a:t>
                      </a:r>
                    </a:p>
                  </a:txBody>
                  <a:tcPr marL="9525" marR="9525" marT="9525" marB="0" anchor="b">
                    <a:lnL>
                      <a:noFill/>
                    </a:lnL>
                    <a:lnR>
                      <a:noFill/>
                    </a:lnR>
                    <a:lnT>
                      <a:noFill/>
                    </a:lnT>
                    <a:lnB>
                      <a:noFill/>
                    </a:lnB>
                  </a:tcPr>
                </a:tc>
                <a:extLst>
                  <a:ext uri="{0D108BD9-81ED-4DB2-BD59-A6C34878D82A}">
                    <a16:rowId xmlns:a16="http://schemas.microsoft.com/office/drawing/2014/main" val="3122171798"/>
                  </a:ext>
                </a:extLst>
              </a:tr>
              <a:tr h="368440">
                <a:tc>
                  <a:txBody>
                    <a:bodyPr/>
                    <a:lstStyle/>
                    <a:p>
                      <a:pPr algn="l" fontAlgn="b"/>
                      <a:r>
                        <a:rPr lang="en-US" sz="2000" b="1" i="0" u="none" strike="noStrike" dirty="0">
                          <a:solidFill>
                            <a:srgbClr val="000000"/>
                          </a:solidFill>
                          <a:effectLst/>
                          <a:latin typeface="Calibri" panose="020F0502020204030204" pitchFamily="34" charset="0"/>
                        </a:rPr>
                        <a:t>BLACK CURRANT ICED </a:t>
                      </a:r>
                      <a:r>
                        <a:rPr lang="en-US" sz="2000" b="1" i="0" u="none" strike="noStrike" dirty="0" smtClean="0">
                          <a:solidFill>
                            <a:srgbClr val="000000"/>
                          </a:solidFill>
                          <a:effectLst/>
                          <a:latin typeface="Calibri" panose="020F0502020204030204" pitchFamily="34" charset="0"/>
                        </a:rPr>
                        <a:t>TEA    </a:t>
                      </a:r>
                      <a:r>
                        <a:rPr lang="en-US" sz="2000" b="1" i="0" u="none" strike="noStrike" baseline="0" dirty="0" smtClean="0">
                          <a:solidFill>
                            <a:srgbClr val="000000"/>
                          </a:solidFill>
                          <a:effectLst/>
                          <a:latin typeface="Calibri" panose="020F0502020204030204" pitchFamily="34" charset="0"/>
                        </a:rPr>
                        <a:t>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LEMON ICED TEA</a:t>
                      </a:r>
                    </a:p>
                  </a:txBody>
                  <a:tcPr marL="9525" marR="9525" marT="9525" marB="0" anchor="b">
                    <a:lnL>
                      <a:noFill/>
                    </a:lnL>
                    <a:lnR>
                      <a:noFill/>
                    </a:lnR>
                    <a:lnT>
                      <a:noFill/>
                    </a:lnT>
                    <a:lnB>
                      <a:noFill/>
                    </a:lnB>
                  </a:tcPr>
                </a:tc>
                <a:extLst>
                  <a:ext uri="{0D108BD9-81ED-4DB2-BD59-A6C34878D82A}">
                    <a16:rowId xmlns:a16="http://schemas.microsoft.com/office/drawing/2014/main" val="3157547893"/>
                  </a:ext>
                </a:extLst>
              </a:tr>
              <a:tr h="368440">
                <a:tc>
                  <a:txBody>
                    <a:bodyPr/>
                    <a:lstStyle/>
                    <a:p>
                      <a:pPr algn="l" fontAlgn="b"/>
                      <a:r>
                        <a:rPr lang="en-US" sz="2000" b="1" i="0" u="none" strike="noStrike" dirty="0">
                          <a:solidFill>
                            <a:srgbClr val="000000"/>
                          </a:solidFill>
                          <a:effectLst/>
                          <a:latin typeface="Calibri" panose="020F0502020204030204" pitchFamily="34" charset="0"/>
                        </a:rPr>
                        <a:t>KF DRAUGHT(1 LTR</a:t>
                      </a:r>
                      <a:r>
                        <a:rPr lang="en-US" sz="2000" b="1" i="0" u="none" strike="noStrike" dirty="0" smtClean="0">
                          <a:solidFill>
                            <a:srgbClr val="000000"/>
                          </a:solidFill>
                          <a:effectLst/>
                          <a:latin typeface="Calibri" panose="020F0502020204030204" pitchFamily="34" charset="0"/>
                        </a:rPr>
                        <a:t>)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a:solidFill>
                            <a:srgbClr val="000000"/>
                          </a:solidFill>
                          <a:effectLst/>
                          <a:latin typeface="Calibri" panose="020F0502020204030204" pitchFamily="34" charset="0"/>
                        </a:rPr>
                        <a:t>KF DRAUGHT(1/2 LTR)</a:t>
                      </a:r>
                    </a:p>
                  </a:txBody>
                  <a:tcPr marL="9525" marR="9525" marT="9525" marB="0" anchor="b">
                    <a:lnL>
                      <a:noFill/>
                    </a:lnL>
                    <a:lnR>
                      <a:noFill/>
                    </a:lnR>
                    <a:lnT>
                      <a:noFill/>
                    </a:lnT>
                    <a:lnB>
                      <a:noFill/>
                    </a:lnB>
                  </a:tcPr>
                </a:tc>
                <a:extLst>
                  <a:ext uri="{0D108BD9-81ED-4DB2-BD59-A6C34878D82A}">
                    <a16:rowId xmlns:a16="http://schemas.microsoft.com/office/drawing/2014/main" val="868382534"/>
                  </a:ext>
                </a:extLst>
              </a:tr>
              <a:tr h="368440">
                <a:tc>
                  <a:txBody>
                    <a:bodyPr/>
                    <a:lstStyle/>
                    <a:p>
                      <a:pPr algn="l" fontAlgn="b"/>
                      <a:r>
                        <a:rPr lang="en-US" sz="2000" b="1" i="0" u="none" strike="noStrike" dirty="0">
                          <a:solidFill>
                            <a:srgbClr val="000000"/>
                          </a:solidFill>
                          <a:effectLst/>
                          <a:latin typeface="Calibri" panose="020F0502020204030204" pitchFamily="34" charset="0"/>
                        </a:rPr>
                        <a:t>ADD </a:t>
                      </a:r>
                      <a:r>
                        <a:rPr lang="en-US" sz="2000" b="1" i="0" u="none" strike="noStrike" dirty="0" smtClean="0">
                          <a:solidFill>
                            <a:srgbClr val="000000"/>
                          </a:solidFill>
                          <a:effectLst/>
                          <a:latin typeface="Calibri" panose="020F0502020204030204" pitchFamily="34" charset="0"/>
                        </a:rPr>
                        <a:t>FRIES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KF DRAUGHT(1/2 LTR)</a:t>
                      </a:r>
                    </a:p>
                  </a:txBody>
                  <a:tcPr marL="9525" marR="9525" marT="9525" marB="0" anchor="b">
                    <a:lnL>
                      <a:noFill/>
                    </a:lnL>
                    <a:lnR>
                      <a:noFill/>
                    </a:lnR>
                    <a:lnT>
                      <a:noFill/>
                    </a:lnT>
                    <a:lnB>
                      <a:noFill/>
                    </a:lnB>
                  </a:tcPr>
                </a:tc>
                <a:extLst>
                  <a:ext uri="{0D108BD9-81ED-4DB2-BD59-A6C34878D82A}">
                    <a16:rowId xmlns:a16="http://schemas.microsoft.com/office/drawing/2014/main" val="3791723499"/>
                  </a:ext>
                </a:extLst>
              </a:tr>
            </a:tbl>
          </a:graphicData>
        </a:graphic>
      </p:graphicFrame>
    </p:spTree>
    <p:extLst>
      <p:ext uri="{BB962C8B-B14F-4D97-AF65-F5344CB8AC3E}">
        <p14:creationId xmlns:p14="http://schemas.microsoft.com/office/powerpoint/2010/main" val="2340878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b="1" u="sng" dirty="0" smtClean="0"/>
              <a:t>Recommendations For The Café </a:t>
            </a:r>
            <a:endParaRPr lang="en-US" b="1" u="sng" dirty="0"/>
          </a:p>
        </p:txBody>
      </p:sp>
      <p:sp>
        <p:nvSpPr>
          <p:cNvPr id="3" name="Content Placeholder 2"/>
          <p:cNvSpPr>
            <a:spLocks noGrp="1"/>
          </p:cNvSpPr>
          <p:nvPr>
            <p:ph idx="1"/>
          </p:nvPr>
        </p:nvSpPr>
        <p:spPr>
          <a:xfrm>
            <a:off x="1364566" y="1752598"/>
            <a:ext cx="10578905" cy="5105402"/>
          </a:xfrm>
        </p:spPr>
        <p:txBody>
          <a:bodyPr>
            <a:normAutofit fontScale="92500" lnSpcReduction="20000"/>
          </a:bodyPr>
          <a:lstStyle/>
          <a:p>
            <a:r>
              <a:rPr lang="en-US" b="1" dirty="0" smtClean="0"/>
              <a:t>The Opening Hours and the closing hours should be reviewed</a:t>
            </a:r>
            <a:r>
              <a:rPr lang="en-US" dirty="0" smtClean="0"/>
              <a:t> on the basis of the Hourly Analysis done. This will optimize the salary expenditure of the Café.</a:t>
            </a:r>
          </a:p>
          <a:p>
            <a:r>
              <a:rPr lang="en-US" dirty="0" smtClean="0"/>
              <a:t>The </a:t>
            </a:r>
            <a:r>
              <a:rPr lang="en-US" b="1" dirty="0" smtClean="0"/>
              <a:t>non-Tobacco item’s prices </a:t>
            </a:r>
            <a:r>
              <a:rPr lang="en-US" dirty="0" smtClean="0"/>
              <a:t>should be reviewed because the hike in some cases is causing reduction in sales.</a:t>
            </a:r>
            <a:endParaRPr lang="en-US" dirty="0"/>
          </a:p>
          <a:p>
            <a:r>
              <a:rPr lang="en-US" b="1" dirty="0" smtClean="0"/>
              <a:t>39.39 </a:t>
            </a:r>
            <a:r>
              <a:rPr lang="en-US" b="1" dirty="0"/>
              <a:t>% of total transaction </a:t>
            </a:r>
            <a:r>
              <a:rPr lang="en-US" dirty="0"/>
              <a:t>is solo trips and </a:t>
            </a:r>
            <a:r>
              <a:rPr lang="en-US" b="1" dirty="0"/>
              <a:t>mostly Tobacco</a:t>
            </a:r>
            <a:r>
              <a:rPr lang="en-US" dirty="0"/>
              <a:t> .</a:t>
            </a:r>
            <a:endParaRPr lang="en-US" dirty="0" smtClean="0"/>
          </a:p>
          <a:p>
            <a:r>
              <a:rPr lang="en-US" dirty="0" smtClean="0"/>
              <a:t>There are numerous items in the menu which are purchased once in a blue moon. We need to </a:t>
            </a:r>
            <a:r>
              <a:rPr lang="en-US" b="1" dirty="0" smtClean="0"/>
              <a:t>Delist those items </a:t>
            </a:r>
            <a:r>
              <a:rPr lang="en-US" dirty="0" smtClean="0"/>
              <a:t>in order to lose our time and money over their preparation.</a:t>
            </a:r>
          </a:p>
          <a:p>
            <a:r>
              <a:rPr lang="en-US" dirty="0" smtClean="0"/>
              <a:t>Combos should be added to the menu to make the deals lucrative for the customers. Combos on </a:t>
            </a:r>
            <a:r>
              <a:rPr lang="en-US" b="1" dirty="0" smtClean="0"/>
              <a:t>Food + Beverages </a:t>
            </a:r>
            <a:r>
              <a:rPr lang="en-US" dirty="0" smtClean="0"/>
              <a:t>should be created more so as to </a:t>
            </a:r>
            <a:r>
              <a:rPr lang="en-US" b="1" dirty="0" smtClean="0"/>
              <a:t>divert</a:t>
            </a:r>
            <a:r>
              <a:rPr lang="en-US" dirty="0" smtClean="0"/>
              <a:t> the sales from </a:t>
            </a:r>
            <a:r>
              <a:rPr lang="en-US" b="1" dirty="0" smtClean="0"/>
              <a:t>Tobacco to more healthier </a:t>
            </a:r>
            <a:r>
              <a:rPr lang="en-US" dirty="0" smtClean="0"/>
              <a:t>options. </a:t>
            </a:r>
          </a:p>
          <a:p>
            <a:r>
              <a:rPr lang="en-US" dirty="0" smtClean="0"/>
              <a:t>Introduction </a:t>
            </a:r>
            <a:r>
              <a:rPr lang="en-US" dirty="0"/>
              <a:t>of Combo offers will be game changer to move traffic towards food and Beverage and not only tobacco.</a:t>
            </a:r>
          </a:p>
          <a:p>
            <a:r>
              <a:rPr lang="en-US" b="1" dirty="0" smtClean="0"/>
              <a:t>Implementation of </a:t>
            </a:r>
            <a:r>
              <a:rPr lang="en-US" b="1" dirty="0"/>
              <a:t>loyalty program </a:t>
            </a:r>
            <a:r>
              <a:rPr lang="en-US" dirty="0" smtClean="0"/>
              <a:t>will prove efficacious, Café should  </a:t>
            </a:r>
            <a:r>
              <a:rPr lang="en-US" b="1" dirty="0"/>
              <a:t>start collecting customer details.</a:t>
            </a:r>
          </a:p>
          <a:p>
            <a:endParaRPr lang="en-US" dirty="0" smtClean="0"/>
          </a:p>
          <a:p>
            <a:endParaRPr lang="en-US" dirty="0"/>
          </a:p>
        </p:txBody>
      </p:sp>
    </p:spTree>
    <p:extLst>
      <p:ext uri="{BB962C8B-B14F-4D97-AF65-F5344CB8AC3E}">
        <p14:creationId xmlns:p14="http://schemas.microsoft.com/office/powerpoint/2010/main" val="3368884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447" y="2191043"/>
            <a:ext cx="10018713" cy="1752599"/>
          </a:xfrm>
        </p:spPr>
        <p:txBody>
          <a:bodyPr>
            <a:normAutofit/>
          </a:bodyPr>
          <a:lstStyle/>
          <a:p>
            <a:r>
              <a:rPr lang="en-US" sz="7200" b="1" u="sng" smtClean="0">
                <a:solidFill>
                  <a:schemeClr val="accent1">
                    <a:lumMod val="50000"/>
                  </a:schemeClr>
                </a:solidFill>
              </a:rPr>
              <a:t>THANK YOU!</a:t>
            </a:r>
            <a:endParaRPr lang="en-US" sz="7200" b="1" u="sng" dirty="0">
              <a:solidFill>
                <a:schemeClr val="accent1">
                  <a:lumMod val="50000"/>
                </a:schemeClr>
              </a:solidFill>
            </a:endParaRPr>
          </a:p>
        </p:txBody>
      </p:sp>
    </p:spTree>
    <p:extLst>
      <p:ext uri="{BB962C8B-B14F-4D97-AF65-F5344CB8AC3E}">
        <p14:creationId xmlns:p14="http://schemas.microsoft.com/office/powerpoint/2010/main" val="3435362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437" y="130661"/>
            <a:ext cx="10193883" cy="1815705"/>
          </a:xfrm>
        </p:spPr>
        <p:txBody>
          <a:bodyPr>
            <a:normAutofit/>
          </a:bodyPr>
          <a:lstStyle/>
          <a:p>
            <a:r>
              <a:rPr lang="en-US" sz="3600" b="1" dirty="0" smtClean="0">
                <a:solidFill>
                  <a:schemeClr val="accent1">
                    <a:lumMod val="50000"/>
                  </a:schemeClr>
                </a:solidFill>
              </a:rPr>
              <a:t>They say Variety is the spice of life. So, let’s look at how many varieties each category is offering!</a:t>
            </a:r>
            <a:endParaRPr lang="en-US" sz="3600" b="1" dirty="0">
              <a:solidFill>
                <a:schemeClr val="accent1">
                  <a:lumMod val="50000"/>
                </a:schemeClr>
              </a:solidFill>
            </a:endParaRPr>
          </a:p>
        </p:txBody>
      </p:sp>
      <p:pic>
        <p:nvPicPr>
          <p:cNvPr id="4" name="slide4" descr="subcat in every cat">
            <a:extLst>
              <a:ext uri="{FF2B5EF4-FFF2-40B4-BE49-F238E27FC236}">
                <a16:creationId xmlns:a16="http://schemas.microsoft.com/office/drawing/2014/main" id="{D6363122-400E-4FE1-969E-D67A21CC2912}"/>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4127"/>
          <a:stretch/>
        </p:blipFill>
        <p:spPr>
          <a:xfrm>
            <a:off x="3305908" y="2729132"/>
            <a:ext cx="5753686" cy="3694714"/>
          </a:xfrm>
          <a:prstGeom prst="rect">
            <a:avLst/>
          </a:prstGeom>
        </p:spPr>
      </p:pic>
      <p:sp>
        <p:nvSpPr>
          <p:cNvPr id="3" name="Rectangle 2"/>
          <p:cNvSpPr/>
          <p:nvPr/>
        </p:nvSpPr>
        <p:spPr>
          <a:xfrm>
            <a:off x="6836899" y="2908300"/>
            <a:ext cx="2562330" cy="461665"/>
          </a:xfrm>
          <a:prstGeom prst="rect">
            <a:avLst/>
          </a:prstGeom>
        </p:spPr>
        <p:txBody>
          <a:bodyPr wrap="square">
            <a:spAutoFit/>
          </a:bodyPr>
          <a:lstStyle/>
          <a:p>
            <a:r>
              <a:rPr lang="en-US" sz="2400" b="1" dirty="0">
                <a:solidFill>
                  <a:schemeClr val="bg2">
                    <a:lumMod val="50000"/>
                  </a:schemeClr>
                </a:solidFill>
              </a:rPr>
              <a:t>Sub-Categories</a:t>
            </a:r>
          </a:p>
        </p:txBody>
      </p:sp>
    </p:spTree>
    <p:extLst>
      <p:ext uri="{BB962C8B-B14F-4D97-AF65-F5344CB8AC3E}">
        <p14:creationId xmlns:p14="http://schemas.microsoft.com/office/powerpoint/2010/main" val="3088244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46" y="104503"/>
            <a:ext cx="10339753" cy="1696163"/>
          </a:xfrm>
        </p:spPr>
        <p:txBody>
          <a:bodyPr>
            <a:normAutofit/>
          </a:bodyPr>
          <a:lstStyle/>
          <a:p>
            <a:r>
              <a:rPr lang="en-US" b="1" u="sng" dirty="0" smtClean="0"/>
              <a:t>Top Items assorted by the Quantity</a:t>
            </a:r>
            <a:br>
              <a:rPr lang="en-US" b="1" u="sng" dirty="0" smtClean="0"/>
            </a:br>
            <a:r>
              <a:rPr lang="en-US" sz="2000" dirty="0" smtClean="0"/>
              <a:t>Here, the items are assimilated with respect to the Quantity in which they were brought through  1</a:t>
            </a:r>
            <a:r>
              <a:rPr lang="en-US" sz="2000" baseline="30000" dirty="0" smtClean="0"/>
              <a:t>st</a:t>
            </a:r>
            <a:r>
              <a:rPr lang="en-US" sz="2000" dirty="0" smtClean="0"/>
              <a:t> April,2010- 28</a:t>
            </a:r>
            <a:r>
              <a:rPr lang="en-US" sz="2000" baseline="30000" dirty="0" smtClean="0"/>
              <a:t>th</a:t>
            </a:r>
            <a:r>
              <a:rPr lang="en-US" sz="2000" dirty="0" smtClean="0"/>
              <a:t> Mar,2011. we infer that the top 5 purchased items /most popular items are:</a:t>
            </a:r>
            <a:r>
              <a:rPr lang="en-US" sz="1600" dirty="0" smtClean="0"/>
              <a:t/>
            </a:r>
            <a:br>
              <a:rPr lang="en-US" sz="1600" dirty="0" smtClean="0"/>
            </a:br>
            <a:r>
              <a:rPr lang="en-US" sz="1800" b="1" dirty="0" smtClean="0"/>
              <a:t>Nirvana Hookah Single, Cappuccino, Mint Flavor Single, Great Lakes Shake, Sambuca</a:t>
            </a:r>
            <a:endParaRPr lang="en-US" sz="5400" b="1" dirty="0"/>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316" t="25550" r="1785" b="12142"/>
          <a:stretch/>
        </p:blipFill>
        <p:spPr>
          <a:xfrm>
            <a:off x="2096086" y="1800666"/>
            <a:ext cx="9686610" cy="4586776"/>
          </a:xfrm>
        </p:spPr>
      </p:pic>
    </p:spTree>
    <p:extLst>
      <p:ext uri="{BB962C8B-B14F-4D97-AF65-F5344CB8AC3E}">
        <p14:creationId xmlns:p14="http://schemas.microsoft.com/office/powerpoint/2010/main" val="10678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027" y="98474"/>
            <a:ext cx="10857411" cy="1547446"/>
          </a:xfrm>
        </p:spPr>
        <p:txBody>
          <a:bodyPr>
            <a:normAutofit fontScale="90000"/>
          </a:bodyPr>
          <a:lstStyle/>
          <a:p>
            <a:r>
              <a:rPr lang="en-US" b="1" u="sng" dirty="0" smtClean="0"/>
              <a:t>Top Items assorted by Total Sales</a:t>
            </a:r>
            <a:r>
              <a:rPr lang="en-US" dirty="0" smtClean="0"/>
              <a:t/>
            </a:r>
            <a:br>
              <a:rPr lang="en-US" dirty="0" smtClean="0"/>
            </a:br>
            <a:r>
              <a:rPr lang="en-US" sz="2200" dirty="0" smtClean="0"/>
              <a:t>Here, the items are assimilated with respect to the Quantity in which they were brought through  1</a:t>
            </a:r>
            <a:r>
              <a:rPr lang="en-US" sz="2200" baseline="30000" dirty="0" smtClean="0"/>
              <a:t>st</a:t>
            </a:r>
            <a:r>
              <a:rPr lang="en-US" sz="2200" dirty="0" smtClean="0"/>
              <a:t> April,2010-28</a:t>
            </a:r>
            <a:r>
              <a:rPr lang="en-US" sz="2200" baseline="30000" dirty="0" smtClean="0"/>
              <a:t>th</a:t>
            </a:r>
            <a:r>
              <a:rPr lang="en-US" sz="2200" dirty="0" smtClean="0"/>
              <a:t>  Mar,2011. we infer that the top 5 purchased items /most popular items are:</a:t>
            </a:r>
            <a:r>
              <a:rPr lang="en-US" sz="1800" dirty="0" smtClean="0"/>
              <a:t/>
            </a:r>
            <a:br>
              <a:rPr lang="en-US" sz="1800" dirty="0" smtClean="0"/>
            </a:br>
            <a:r>
              <a:rPr lang="en-US" sz="2000" b="1" dirty="0" smtClean="0"/>
              <a:t>Nirvana Hookah Single, Sambuca, Mint Flavor Single, Calcutta Mint, N R G Hookah </a:t>
            </a:r>
            <a:endParaRPr lang="en-US" sz="1800" dirty="0"/>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893" t="25689" r="13423" b="12779"/>
          <a:stretch/>
        </p:blipFill>
        <p:spPr>
          <a:xfrm>
            <a:off x="2181666" y="1837051"/>
            <a:ext cx="9719602" cy="4645698"/>
          </a:xfrm>
        </p:spPr>
      </p:pic>
    </p:spTree>
    <p:extLst>
      <p:ext uri="{BB962C8B-B14F-4D97-AF65-F5344CB8AC3E}">
        <p14:creationId xmlns:p14="http://schemas.microsoft.com/office/powerpoint/2010/main" val="2680888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271" y="214066"/>
            <a:ext cx="10515600" cy="1325563"/>
          </a:xfrm>
        </p:spPr>
        <p:txBody>
          <a:bodyPr>
            <a:normAutofit fontScale="90000"/>
          </a:bodyPr>
          <a:lstStyle/>
          <a:p>
            <a:r>
              <a:rPr lang="en-US" sz="4400" b="1" u="sng" dirty="0" smtClean="0"/>
              <a:t>Analysis of Least bought Items</a:t>
            </a:r>
            <a:r>
              <a:rPr lang="en-US" dirty="0" smtClean="0"/>
              <a:t/>
            </a:r>
            <a:br>
              <a:rPr lang="en-US" dirty="0" smtClean="0"/>
            </a:br>
            <a:r>
              <a:rPr lang="en-US" sz="2400" dirty="0" smtClean="0"/>
              <a:t>Below are the </a:t>
            </a:r>
            <a:r>
              <a:rPr lang="en-US" sz="2400" b="1" dirty="0" smtClean="0"/>
              <a:t>least valuable items </a:t>
            </a:r>
            <a:r>
              <a:rPr lang="en-US" sz="2400" dirty="0" smtClean="0"/>
              <a:t>in the Café both in terms of the Volume purchased and the revenue generated from them. </a:t>
            </a:r>
            <a:endParaRPr lang="en-US" dirty="0"/>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8284" t="25389" r="50956" b="51796"/>
          <a:stretch/>
        </p:blipFill>
        <p:spPr>
          <a:xfrm>
            <a:off x="1409271" y="2093625"/>
            <a:ext cx="5010461" cy="3095899"/>
          </a:xfrm>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831" t="24953" r="48901" b="52562"/>
          <a:stretch/>
        </p:blipFill>
        <p:spPr>
          <a:xfrm>
            <a:off x="6493750" y="2093624"/>
            <a:ext cx="5698250" cy="3095899"/>
          </a:xfrm>
          <a:prstGeom prst="rect">
            <a:avLst/>
          </a:prstGeom>
        </p:spPr>
      </p:pic>
      <p:sp>
        <p:nvSpPr>
          <p:cNvPr id="8" name="Rectangle 7"/>
          <p:cNvSpPr/>
          <p:nvPr/>
        </p:nvSpPr>
        <p:spPr>
          <a:xfrm>
            <a:off x="3416321" y="1724294"/>
            <a:ext cx="996363" cy="369332"/>
          </a:xfrm>
          <a:prstGeom prst="rect">
            <a:avLst/>
          </a:prstGeom>
        </p:spPr>
        <p:txBody>
          <a:bodyPr wrap="none">
            <a:spAutoFit/>
          </a:bodyPr>
          <a:lstStyle/>
          <a:p>
            <a:r>
              <a:rPr lang="en-US" dirty="0"/>
              <a:t>Revenue</a:t>
            </a:r>
          </a:p>
        </p:txBody>
      </p:sp>
      <p:sp>
        <p:nvSpPr>
          <p:cNvPr id="9" name="Rectangle 8"/>
          <p:cNvSpPr/>
          <p:nvPr/>
        </p:nvSpPr>
        <p:spPr>
          <a:xfrm>
            <a:off x="9552401" y="1724294"/>
            <a:ext cx="1003288" cy="369332"/>
          </a:xfrm>
          <a:prstGeom prst="rect">
            <a:avLst/>
          </a:prstGeom>
        </p:spPr>
        <p:txBody>
          <a:bodyPr wrap="none">
            <a:spAutoFit/>
          </a:bodyPr>
          <a:lstStyle/>
          <a:p>
            <a:r>
              <a:rPr lang="en-US" dirty="0"/>
              <a:t>Quantity</a:t>
            </a:r>
          </a:p>
        </p:txBody>
      </p:sp>
    </p:spTree>
    <p:extLst>
      <p:ext uri="{BB962C8B-B14F-4D97-AF65-F5344CB8AC3E}">
        <p14:creationId xmlns:p14="http://schemas.microsoft.com/office/powerpoint/2010/main" val="106566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3" y="0"/>
            <a:ext cx="10018713" cy="1752599"/>
          </a:xfrm>
        </p:spPr>
        <p:txBody>
          <a:bodyPr>
            <a:normAutofit/>
          </a:bodyPr>
          <a:lstStyle/>
          <a:p>
            <a:r>
              <a:rPr lang="en-US" b="1" u="sng" dirty="0" smtClean="0"/>
              <a:t>Quantitative Distribution of Categories</a:t>
            </a:r>
            <a:r>
              <a:rPr lang="en-US" dirty="0" smtClean="0"/>
              <a:t/>
            </a:r>
            <a:br>
              <a:rPr lang="en-US" dirty="0" smtClean="0"/>
            </a:br>
            <a:r>
              <a:rPr lang="en-US" sz="2400" b="1" dirty="0" smtClean="0"/>
              <a:t>Food &gt; Beverage &gt; Tobacco</a:t>
            </a:r>
            <a:r>
              <a:rPr lang="en-US" sz="2400" dirty="0" smtClean="0"/>
              <a:t>. These 3 categories are the most frequently bought.</a:t>
            </a:r>
            <a:endParaRPr lang="en-US" sz="4400" dirty="0"/>
          </a:p>
        </p:txBody>
      </p:sp>
      <p:pic>
        <p:nvPicPr>
          <p:cNvPr id="4" name="slide5" descr="volume/category">
            <a:extLst>
              <a:ext uri="{FF2B5EF4-FFF2-40B4-BE49-F238E27FC236}">
                <a16:creationId xmlns:a16="http://schemas.microsoft.com/office/drawing/2014/main" id="{8C8FED44-5438-42B0-942A-60C46176E14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484313" y="1491176"/>
            <a:ext cx="10227213" cy="4340569"/>
          </a:xfrm>
          <a:prstGeom prst="rect">
            <a:avLst/>
          </a:prstGeom>
        </p:spPr>
      </p:pic>
    </p:spTree>
    <p:extLst>
      <p:ext uri="{BB962C8B-B14F-4D97-AF65-F5344CB8AC3E}">
        <p14:creationId xmlns:p14="http://schemas.microsoft.com/office/powerpoint/2010/main" val="2066587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165296"/>
            <a:ext cx="10018713" cy="1752599"/>
          </a:xfrm>
        </p:spPr>
        <p:txBody>
          <a:bodyPr>
            <a:noAutofit/>
          </a:bodyPr>
          <a:lstStyle/>
          <a:p>
            <a:r>
              <a:rPr lang="en-US" sz="4000" b="1" u="sng" dirty="0" smtClean="0"/>
              <a:t>Sales distribution of Categories</a:t>
            </a:r>
            <a:r>
              <a:rPr lang="en-US" sz="2800" b="1" u="sng" dirty="0" smtClean="0"/>
              <a:t/>
            </a:r>
            <a:br>
              <a:rPr lang="en-US" sz="2800" b="1" u="sng" dirty="0" smtClean="0"/>
            </a:br>
            <a:r>
              <a:rPr lang="en-US" sz="2400" b="1" dirty="0"/>
              <a:t>Food &gt; Beverage &gt; Tobacco</a:t>
            </a:r>
            <a:r>
              <a:rPr lang="en-US" sz="2400" dirty="0"/>
              <a:t>. These 3 categories are the most frequently bought.</a:t>
            </a:r>
          </a:p>
        </p:txBody>
      </p:sp>
      <p:pic>
        <p:nvPicPr>
          <p:cNvPr id="4" name="slide6" descr="revenue /category">
            <a:extLst>
              <a:ext uri="{FF2B5EF4-FFF2-40B4-BE49-F238E27FC236}">
                <a16:creationId xmlns:a16="http://schemas.microsoft.com/office/drawing/2014/main" id="{AD5F6B0A-61CF-4B20-9C68-0934CD017C3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484312" y="1786597"/>
            <a:ext cx="10248142" cy="4011760"/>
          </a:xfrm>
          <a:prstGeom prst="rect">
            <a:avLst/>
          </a:prstGeom>
        </p:spPr>
      </p:pic>
    </p:spTree>
    <p:extLst>
      <p:ext uri="{BB962C8B-B14F-4D97-AF65-F5344CB8AC3E}">
        <p14:creationId xmlns:p14="http://schemas.microsoft.com/office/powerpoint/2010/main" val="1212826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896" y="425414"/>
            <a:ext cx="10515600" cy="1325563"/>
          </a:xfrm>
        </p:spPr>
        <p:txBody>
          <a:bodyPr>
            <a:normAutofit/>
          </a:bodyPr>
          <a:lstStyle/>
          <a:p>
            <a:r>
              <a:rPr lang="en-US" b="1" u="sng" dirty="0" smtClean="0"/>
              <a:t>Hourly Distribution of Quantities in a Day</a:t>
            </a:r>
            <a:br>
              <a:rPr lang="en-US" b="1" u="sng" dirty="0" smtClean="0"/>
            </a:br>
            <a:endParaRPr lang="en-US" b="1" u="sng" dirty="0"/>
          </a:p>
        </p:txBody>
      </p:sp>
      <p:pic>
        <p:nvPicPr>
          <p:cNvPr id="4" name="slide7" descr="quantity/time">
            <a:extLst>
              <a:ext uri="{FF2B5EF4-FFF2-40B4-BE49-F238E27FC236}">
                <a16:creationId xmlns:a16="http://schemas.microsoft.com/office/drawing/2014/main" id="{B571129B-3973-43CD-9D27-51C51938FC02}"/>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095269" y="1884875"/>
            <a:ext cx="9938717" cy="4973125"/>
          </a:xfrm>
          <a:prstGeom prst="rect">
            <a:avLst/>
          </a:prstGeom>
        </p:spPr>
      </p:pic>
      <p:sp>
        <p:nvSpPr>
          <p:cNvPr id="3" name="Rectangle 2"/>
          <p:cNvSpPr/>
          <p:nvPr/>
        </p:nvSpPr>
        <p:spPr>
          <a:xfrm>
            <a:off x="180790" y="2022710"/>
            <a:ext cx="1690213" cy="4801314"/>
          </a:xfrm>
          <a:prstGeom prst="rect">
            <a:avLst/>
          </a:prstGeom>
        </p:spPr>
        <p:txBody>
          <a:bodyPr wrap="square">
            <a:spAutoFit/>
          </a:bodyPr>
          <a:lstStyle/>
          <a:p>
            <a:r>
              <a:rPr lang="en-US" b="1" dirty="0" smtClean="0"/>
              <a:t>Rush Hours: </a:t>
            </a:r>
            <a:r>
              <a:rPr lang="en-US" dirty="0" smtClean="0"/>
              <a:t>6pm till 12am(</a:t>
            </a:r>
            <a:r>
              <a:rPr lang="en-US" b="1" dirty="0" smtClean="0"/>
              <a:t>highest sales</a:t>
            </a:r>
            <a:r>
              <a:rPr lang="en-US" dirty="0" smtClean="0"/>
              <a:t>)</a:t>
            </a:r>
          </a:p>
          <a:p>
            <a:r>
              <a:rPr lang="en-US" b="1" dirty="0" smtClean="0"/>
              <a:t> Recommended Business hours: </a:t>
            </a:r>
            <a:r>
              <a:rPr lang="en-US" dirty="0" smtClean="0"/>
              <a:t>11 am till 1 am</a:t>
            </a:r>
          </a:p>
          <a:p>
            <a:r>
              <a:rPr lang="en-US" b="1" dirty="0" smtClean="0"/>
              <a:t> Recommended closing hours: </a:t>
            </a:r>
            <a:r>
              <a:rPr lang="en-US" dirty="0" smtClean="0"/>
              <a:t>2 am till 10 am(negligible sales)</a:t>
            </a:r>
            <a:endParaRPr lang="en-US" dirty="0"/>
          </a:p>
          <a:p>
            <a:r>
              <a:rPr lang="en-US" dirty="0" smtClean="0"/>
              <a:t> </a:t>
            </a:r>
            <a:endParaRPr lang="en-US" dirty="0"/>
          </a:p>
        </p:txBody>
      </p:sp>
    </p:spTree>
    <p:extLst>
      <p:ext uri="{BB962C8B-B14F-4D97-AF65-F5344CB8AC3E}">
        <p14:creationId xmlns:p14="http://schemas.microsoft.com/office/powerpoint/2010/main" val="31626002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1_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4.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5.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6.xml><?xml version="1.0" encoding="utf-8"?>
<a:theme xmlns:a="http://schemas.openxmlformats.org/drawingml/2006/main" name="1_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TM03457496[[fn=Parallax]]</Template>
  <TotalTime>923</TotalTime>
  <Words>1005</Words>
  <Application>Microsoft Office PowerPoint</Application>
  <PresentationFormat>Widescreen</PresentationFormat>
  <Paragraphs>220</Paragraphs>
  <Slides>25</Slides>
  <Notes>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25</vt:i4>
      </vt:variant>
    </vt:vector>
  </HeadingPairs>
  <TitlesOfParts>
    <vt:vector size="40" baseType="lpstr">
      <vt:lpstr>Arial</vt:lpstr>
      <vt:lpstr>Calibri</vt:lpstr>
      <vt:lpstr>Century Gothic</vt:lpstr>
      <vt:lpstr>Corbel</vt:lpstr>
      <vt:lpstr>Harrington</vt:lpstr>
      <vt:lpstr>Lucida Console</vt:lpstr>
      <vt:lpstr>Times New Roman</vt:lpstr>
      <vt:lpstr>Trebuchet MS</vt:lpstr>
      <vt:lpstr>Wingdings 2</vt:lpstr>
      <vt:lpstr>Parallax</vt:lpstr>
      <vt:lpstr>Quotable</vt:lpstr>
      <vt:lpstr>1_Berlin</vt:lpstr>
      <vt:lpstr>Berlin</vt:lpstr>
      <vt:lpstr>1_Parallax</vt:lpstr>
      <vt:lpstr>1_Quotable</vt:lpstr>
      <vt:lpstr>Market Risk and Analysis -By SANKALP RAJ MATTA</vt:lpstr>
      <vt:lpstr>INDEX</vt:lpstr>
      <vt:lpstr>They say Variety is the spice of life. So, let’s look at how many varieties each category is offering!</vt:lpstr>
      <vt:lpstr>Top Items assorted by the Quantity Here, the items are assimilated with respect to the Quantity in which they were brought through  1st April,2010- 28th Mar,2011. we infer that the top 5 purchased items /most popular items are: Nirvana Hookah Single, Cappuccino, Mint Flavor Single, Great Lakes Shake, Sambuca</vt:lpstr>
      <vt:lpstr>Top Items assorted by Total Sales Here, the items are assimilated with respect to the Quantity in which they were brought through  1st April,2010-28th  Mar,2011. we infer that the top 5 purchased items /most popular items are: Nirvana Hookah Single, Sambuca, Mint Flavor Single, Calcutta Mint, N R G Hookah </vt:lpstr>
      <vt:lpstr>Analysis of Least bought Items Below are the least valuable items in the Café both in terms of the Volume purchased and the revenue generated from them. </vt:lpstr>
      <vt:lpstr>Quantitative Distribution of Categories Food &gt; Beverage &gt; Tobacco. These 3 categories are the most frequently bought.</vt:lpstr>
      <vt:lpstr>Sales distribution of Categories Food &gt; Beverage &gt; Tobacco. These 3 categories are the most frequently bought.</vt:lpstr>
      <vt:lpstr>Hourly Distribution of Quantities in a Day </vt:lpstr>
      <vt:lpstr>Daily Distribution of Total Revenue over a Month The sales each day throughout the month have a zig zag distribution with a constant variance except for the Last Day of the month, when we observe a sudden drop in the sales of the café. </vt:lpstr>
      <vt:lpstr>Trends of the Revenue generated each day of the week On scrutiny, we infer that Saturdays are the largest sale catchers. A positive trend of sales can be observed as the weekend starts and this trend declines and reaches stability along with the commencement of weekdays.  Top 2 days for revenue to the Café are Saturday followed by Sunday. </vt:lpstr>
      <vt:lpstr>Exploratory data analysis- Annual data at a glance</vt:lpstr>
      <vt:lpstr>Delist Items Analysis</vt:lpstr>
      <vt:lpstr> In perspective of Revenue to the Café,                                                                DELIST ITEMS 1/2 Beverage Category: 5 Items are to be removed from the menu Food Category  : 19 Items are to be removed from the menu Wines Category: 17 Items are to be removed from the menu Tobacco Category  : 19 Items are to be removed from the menu </vt:lpstr>
      <vt:lpstr>In perspective of Revenue to the Café,                                                                DELIST ITEMS 2/2 Miscellaneous Category: 17 Items are to be removed from the menu Merchandise Category  : 19 Items are to be removed from the menu</vt:lpstr>
      <vt:lpstr> Price Variation Analysis  There are a plethora of Items in our data where there are changes in the prices and thereby inducing a change in the sales of those Items.  Price change effect – There is mixed response by customers to hike in prices.  Tobacco, Liquor have turned in favor of the café.  </vt:lpstr>
      <vt:lpstr>Tobacco: A mammoth price hike is observed in the prices of tobacco but that has not deterred the consumers from buying it. This is as sad as it is true.</vt:lpstr>
      <vt:lpstr>PowerPoint Presentation</vt:lpstr>
      <vt:lpstr>Monthly Trend Analysis The top 2 months for the Café in terms of revenue are:  December with 34,73,691 INR and January contributing 31,10,742 INR The sales start declining from the month of January -&gt; June and then there is a elevation in sales from June -&gt; August and the end of December is the highest revenue generator because of new year celebrations Least revenue generating months: April, May, June (peak summer months)</vt:lpstr>
      <vt:lpstr>Mix menu analysis and Combo offer Café Chain Analysis  </vt:lpstr>
      <vt:lpstr>PowerPoint Presentation</vt:lpstr>
      <vt:lpstr>Most frequent items:  Nirvana Hookah Single – 8389(constitutes 0.1198% of the total items bought.) Mint Flavour Single - 5812  Capuccino - 5468  Great Lakes Shake - 4871  Sambuca - 4423 </vt:lpstr>
      <vt:lpstr>Food Combos By scrutinizing the customers behavior in item purchases ,we have come up with combos to be added in our MENU in order to increase the quantity sold and thus, increase our revenue. Special offers can be showered on these combos to increase the sales and make it a lucrative deal for the customer.</vt:lpstr>
      <vt:lpstr>Recommendations For The Café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Sankalp Raj</cp:lastModifiedBy>
  <cp:revision>75</cp:revision>
  <dcterms:created xsi:type="dcterms:W3CDTF">2020-05-16T19:38:41Z</dcterms:created>
  <dcterms:modified xsi:type="dcterms:W3CDTF">2020-09-03T10:21:22Z</dcterms:modified>
</cp:coreProperties>
</file>